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8" r:id="rId3"/>
    <p:sldId id="289" r:id="rId4"/>
    <p:sldId id="290" r:id="rId5"/>
    <p:sldId id="257" r:id="rId6"/>
    <p:sldId id="259" r:id="rId7"/>
    <p:sldId id="274" r:id="rId8"/>
    <p:sldId id="260" r:id="rId9"/>
    <p:sldId id="263" r:id="rId10"/>
    <p:sldId id="262" r:id="rId11"/>
    <p:sldId id="268" r:id="rId12"/>
    <p:sldId id="267" r:id="rId13"/>
    <p:sldId id="266" r:id="rId14"/>
    <p:sldId id="273" r:id="rId15"/>
    <p:sldId id="272" r:id="rId16"/>
    <p:sldId id="270" r:id="rId17"/>
    <p:sldId id="275" r:id="rId18"/>
    <p:sldId id="276" r:id="rId19"/>
    <p:sldId id="278" r:id="rId20"/>
    <p:sldId id="291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30" autoAdjust="0"/>
    <p:restoredTop sz="94660"/>
  </p:normalViewPr>
  <p:slideViewPr>
    <p:cSldViewPr>
      <p:cViewPr>
        <p:scale>
          <a:sx n="70" d="100"/>
          <a:sy n="70" d="100"/>
        </p:scale>
        <p:origin x="-1260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6095C6-E2EA-4B59-89A2-073C23A247C5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DAD58E-E693-4152-A55A-B1E2CC22AE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A26495-D1C4-47FA-8C68-E2870C0CCBA3}" type="slidenum">
              <a:rPr lang="es-E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>
                <a:latin typeface="Times New Roman" pitchFamily="18" charset="0"/>
              </a:rPr>
              <a:t>PORTADA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5F1E36-AB43-4E0B-9CC4-68D12765012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smtClean="0"/>
              <a:t>CONTRAPORTADA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07A0-C258-4161-9FAA-8DBCF2155AD0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7837-27C5-4169-8626-06668F0838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2317-1AFC-4CAB-B34B-7CE8BF7D91B8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5266-DB95-497B-9D54-8894DD5AF0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5286F-2224-4B39-BEAE-7C154490FEA6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59FC-52FF-4F11-B4F9-1ED7D061FE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/>
          <p:cNvSpPr txBox="1">
            <a:spLocks noChangeArrowheads="1"/>
          </p:cNvSpPr>
          <p:nvPr userDrawn="1"/>
        </p:nvSpPr>
        <p:spPr bwMode="auto">
          <a:xfrm>
            <a:off x="533400" y="6324600"/>
            <a:ext cx="807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1200" i="1" dirty="0">
                <a:solidFill>
                  <a:srgbClr val="0000CC"/>
                </a:solidFill>
              </a:rPr>
              <a:t>Departamento de Gestión Tributaria	                EUROSOCIAL II		      Brasilia, 3 a 7 de Junio de 2013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/>
          <p:cNvSpPr txBox="1">
            <a:spLocks noChangeArrowheads="1"/>
          </p:cNvSpPr>
          <p:nvPr userDrawn="1"/>
        </p:nvSpPr>
        <p:spPr bwMode="auto">
          <a:xfrm>
            <a:off x="533400" y="6324600"/>
            <a:ext cx="807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1200" i="1" dirty="0">
                <a:solidFill>
                  <a:srgbClr val="0000CC"/>
                </a:solidFill>
              </a:rPr>
              <a:t>Departamento de Gestión Tributaria	                EUROSOCIAL II		      Brasilia, 3 a 7 de Junio de 2013</a:t>
            </a:r>
          </a:p>
        </p:txBody>
      </p:sp>
      <p:sp>
        <p:nvSpPr>
          <p:cNvPr id="3" name="2 Marcador de número de diapositiva"/>
          <p:cNvSpPr>
            <a:spLocks noGrp="1"/>
          </p:cNvSpPr>
          <p:nvPr userDrawn="1">
            <p:ph type="sldNum" sz="quarter" idx="10"/>
          </p:nvPr>
        </p:nvSpPr>
        <p:spPr>
          <a:xfrm>
            <a:off x="8604250" y="6429375"/>
            <a:ext cx="444500" cy="28575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5840693-AB6B-4DF7-9CD8-569A6D8FCA5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/>
          <p:cNvSpPr txBox="1">
            <a:spLocks noChangeArrowheads="1"/>
          </p:cNvSpPr>
          <p:nvPr userDrawn="1"/>
        </p:nvSpPr>
        <p:spPr bwMode="auto">
          <a:xfrm>
            <a:off x="533400" y="6324600"/>
            <a:ext cx="807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1200" i="1" dirty="0">
                <a:solidFill>
                  <a:srgbClr val="0000CC"/>
                </a:solidFill>
              </a:rPr>
              <a:t>Departamento de Gestión Tributaria	                EUROSOCIAL II		      Brasilia, 3 a 7 de Junio de 2013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B8AA-268E-4347-AF00-C91C57F4220B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CDDE-CB5D-458D-92EB-340772A0A2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E2D7F-113F-4706-8D33-A8567CCE917A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43D4-5B7C-4923-8425-87800CEC65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B3E9-37AF-46A1-9FBA-054BE886E341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F787-0EE0-4D30-8708-657F6CDB3D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9856-9233-4136-A3F4-FC66C9CFA43C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5F6F-BD19-4A00-A41F-2EEA78E4F5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49DE-4AD9-48D5-BAD3-C61655A0E416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3ED7-F04E-4C16-94EE-4A8EA3E2FE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2E0C4-06EB-487E-9EB8-3A68D6D7819C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8AD8-727A-48F5-9605-698068353B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47EF7-D554-46C7-BEDF-EFCACD7BD59F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72AD-1899-4F3A-AC17-DD9B8D9A1E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407D-5BBB-4312-9E6B-7179BCA644B4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1F20-9347-4903-A201-A2F552E824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5FD56E-C21B-41E7-B5E1-EDCBEDE3D0C2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D09F68-5A4E-4818-A81B-1F39D60771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C:\Javier Rodriguez (F00993WM)\presentaciones\plantilla AEAT\optimizada\plantilla-freehand-nueva-co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2" r:id="rId3"/>
    <p:sldLayoutId id="2147483681" r:id="rId4"/>
    <p:sldLayoutId id="2147483680" r:id="rId5"/>
    <p:sldLayoutId id="2147483685" r:id="rId6"/>
    <p:sldLayoutId id="2147483686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C:\Javier Rodriguez (F00993WM)\presentaciones\plantilla AEAT\optimizada\portadarrrrrr-copia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3597275"/>
            <a:ext cx="8077200" cy="1938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5921" dir="8100000" algn="ctr" rotWithShape="0">
              <a:srgbClr val="C6D5E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n-lt"/>
              </a:rPr>
              <a:t> </a:t>
            </a:r>
            <a:r>
              <a:rPr lang="es-ES" sz="2400" dirty="0">
                <a:latin typeface="+mn-lt"/>
              </a:rPr>
              <a:t>La arquitectura de las bases de datos censales. Entrada de datos. Tipos de declaraciones. Ayudas y facilidades para la cumplimentación, presentación y pago de las declaraciones. La presentación telemática de registros.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n-lt"/>
              </a:rPr>
              <a:t> </a:t>
            </a:r>
            <a:endParaRPr lang="es-ES" sz="2400" dirty="0">
              <a:latin typeface="+mn-lt"/>
            </a:endParaRPr>
          </a:p>
        </p:txBody>
      </p:sp>
      <p:sp>
        <p:nvSpPr>
          <p:cNvPr id="27651" name="6 CuadroTexto"/>
          <p:cNvSpPr txBox="1">
            <a:spLocks noChangeArrowheads="1"/>
          </p:cNvSpPr>
          <p:nvPr/>
        </p:nvSpPr>
        <p:spPr bwMode="auto">
          <a:xfrm>
            <a:off x="1214438" y="2286000"/>
            <a:ext cx="6715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b="1">
              <a:latin typeface="Calibri" pitchFamily="34" charset="0"/>
            </a:endParaRPr>
          </a:p>
          <a:p>
            <a:pPr algn="ctr"/>
            <a:r>
              <a:rPr lang="es-ES" sz="2000" b="1">
                <a:latin typeface="Calibri" pitchFamily="34" charset="0"/>
              </a:rPr>
              <a:t>ENCUENTRO SUR-SUR SOBRE REGISTRO DE CONTRIBUYENTES</a:t>
            </a:r>
          </a:p>
          <a:p>
            <a:pPr algn="ctr"/>
            <a:r>
              <a:rPr lang="es-ES" sz="2000" b="1">
                <a:latin typeface="Calibri" pitchFamily="34" charset="0"/>
              </a:rPr>
              <a:t>La Antigua, Guatemala del 26 al 30 de agosto de 2013</a:t>
            </a:r>
            <a:endParaRPr lang="es-ES" sz="2000">
              <a:latin typeface="Calibri" pitchFamily="34" charset="0"/>
            </a:endParaRPr>
          </a:p>
          <a:p>
            <a:pPr algn="ctr">
              <a:spcBef>
                <a:spcPct val="10000"/>
              </a:spcBef>
            </a:pPr>
            <a:r>
              <a:rPr lang="es-ES_tradnl" sz="2000" b="1" i="1">
                <a:solidFill>
                  <a:srgbClr val="C00000"/>
                </a:solidFill>
                <a:ea typeface="Arial Unicode MS" pitchFamily="34" charset="-128"/>
                <a:cs typeface="Arial" charset="0"/>
              </a:rPr>
              <a:t> </a:t>
            </a:r>
            <a:endParaRPr lang="es-ES" sz="2000">
              <a:latin typeface="Calibri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5750" y="6367463"/>
            <a:ext cx="8572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i="1" kern="1000" spc="-70" dirty="0">
                <a:solidFill>
                  <a:srgbClr val="0000CC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EUROSOCIAL: Encuentro SUR-SUR sobre Registro de contribuyentes. Guatemala Agosto 2013 </a:t>
            </a:r>
            <a:endParaRPr lang="es-ES" sz="1400" b="1" kern="1000" spc="-70" dirty="0">
              <a:solidFill>
                <a:srgbClr val="0000CC"/>
              </a:solidFill>
              <a:latin typeface="Times New Roman" charset="0"/>
            </a:endParaRPr>
          </a:p>
        </p:txBody>
      </p:sp>
      <p:pic>
        <p:nvPicPr>
          <p:cNvPr id="27653" name="0 Imagen" descr="logo_eurosocial_r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857250"/>
            <a:ext cx="5429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0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1573162"/>
            <a:ext cx="8070850" cy="45704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0" algn="l"/>
                <a:tab pos="4667250" algn="l"/>
              </a:tabLst>
              <a:defRPr/>
            </a:pPr>
            <a:endParaRPr lang="es-ES_tradnl" sz="1400" b="1" dirty="0">
              <a:solidFill>
                <a:srgbClr val="000099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572000" algn="l"/>
                <a:tab pos="4667250" algn="l"/>
              </a:tabLst>
              <a:defRPr/>
            </a:pPr>
            <a:endParaRPr lang="es-ES_tradnl" sz="1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2895600" y="3810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CC0000"/>
                </a:solidFill>
                <a:latin typeface="Garamond" pitchFamily="18" charset="0"/>
              </a:rPr>
              <a:t>	</a:t>
            </a:r>
          </a:p>
        </p:txBody>
      </p:sp>
      <p:sp>
        <p:nvSpPr>
          <p:cNvPr id="3789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543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" y="1627188"/>
            <a:ext cx="78581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B. Declaración Censal de modificación de datos</a:t>
            </a:r>
          </a:p>
          <a:p>
            <a:pPr marL="457200" indent="-100013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b) No será necesario presentarla cuando: 	</a:t>
            </a:r>
          </a:p>
          <a:p>
            <a:pPr marL="892175" lvl="3" indent="-26828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 produzcan variaciones de socios, miembros o partícipes de las entidades, una vez inscritas en el correspondiente registro público</a:t>
            </a:r>
          </a:p>
          <a:p>
            <a:pPr marL="892175" lvl="3" indent="-26828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 modificación censal se haya producido a iniciativa de un órgano de la Administración en el ejercicio de sus facultades</a:t>
            </a:r>
          </a:p>
          <a:p>
            <a:pPr marL="714375" lvl="2" indent="-357188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c) Plazo para su presentación</a:t>
            </a:r>
          </a:p>
          <a:p>
            <a:pPr marL="892175" lvl="3" indent="-26828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Regla general: Un mes desde la modificación</a:t>
            </a:r>
          </a:p>
          <a:p>
            <a:pPr marL="892175" lvl="3" indent="-268288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 normativa señala plazos concretos en algunos supuestos</a:t>
            </a:r>
            <a:endParaRPr lang="es-E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85852" y="571480"/>
            <a:ext cx="664373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Modelo 036: Modificación de datos censales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4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6575" y="1644600"/>
            <a:ext cx="8070850" cy="45704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0" algn="l"/>
                <a:tab pos="4667250" algn="l"/>
              </a:tabLst>
              <a:defRPr/>
            </a:pPr>
            <a:endParaRPr lang="es-ES_tradnl" sz="1400" b="1" dirty="0">
              <a:solidFill>
                <a:srgbClr val="000099"/>
              </a:solidFill>
              <a:latin typeface="Arial" charset="0"/>
            </a:endParaRPr>
          </a:p>
          <a:p>
            <a:pPr>
              <a:buFontTx/>
              <a:buChar char="•"/>
              <a:tabLst>
                <a:tab pos="4572000" algn="l"/>
                <a:tab pos="4667250" algn="l"/>
              </a:tabLst>
              <a:defRPr/>
            </a:pPr>
            <a:endParaRPr lang="es-ES_tradnl" sz="1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6113" y="1614488"/>
            <a:ext cx="7858125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s-ES" sz="2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C. Declaración Censal de Baja</a:t>
            </a:r>
          </a:p>
          <a:p>
            <a:pPr marL="914400" lvl="1" indent="-457200">
              <a:defRPr/>
            </a:pPr>
            <a:endParaRPr lang="es-E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defRPr/>
            </a:pPr>
            <a:endParaRPr lang="es-E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lnSpc>
                <a:spcPct val="50000"/>
              </a:lnSpc>
              <a:defRPr/>
            </a:pPr>
            <a:endParaRPr lang="es-E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714375" lvl="2" indent="-357188">
              <a:buFontTx/>
              <a:buAutoNum type="alphaLcParenR"/>
              <a:defRPr/>
            </a:pPr>
            <a:r>
              <a:rPr lang="es-E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Obligados a presentarla</a:t>
            </a:r>
            <a:endParaRPr lang="es-ES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81075" lvl="3" indent="-266700">
              <a:spcBef>
                <a:spcPts val="900"/>
              </a:spcBef>
              <a:buFont typeface="Wingdings" pitchFamily="2" charset="2"/>
              <a:buChar char="ü"/>
              <a:defRPr/>
            </a:pPr>
            <a:r>
              <a:rPr lang="es-ES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Quienes cesen en el desarrollo de </a:t>
            </a:r>
            <a:r>
              <a:rPr lang="es-ES" sz="1800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TODAS</a:t>
            </a:r>
            <a:r>
              <a:rPr lang="es-ES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sus actividades empresariales o profesionales </a:t>
            </a:r>
          </a:p>
          <a:p>
            <a:pPr marL="981075" lvl="3" indent="-266700">
              <a:spcBef>
                <a:spcPts val="900"/>
              </a:spcBef>
              <a:buFont typeface="Wingdings" pitchFamily="2" charset="2"/>
              <a:buChar char="ü"/>
              <a:defRPr/>
            </a:pPr>
            <a:r>
              <a:rPr lang="es-ES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Quienes no siendo empresarios ni profesionales </a:t>
            </a:r>
            <a:r>
              <a:rPr lang="es-ES" sz="1800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dejen de satisfacer rendimientos sujetos a retención</a:t>
            </a:r>
            <a:r>
              <a:rPr lang="es-ES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o ingreso a cuenta</a:t>
            </a:r>
          </a:p>
          <a:p>
            <a:pPr marL="1828800" lvl="3" indent="-457200">
              <a:buFont typeface="Wingdings" pitchFamily="2" charset="2"/>
              <a:buNone/>
              <a:defRPr/>
            </a:pPr>
            <a:endParaRPr lang="es-ES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defRPr/>
            </a:pPr>
            <a:endParaRPr lang="es-E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defRPr/>
            </a:pPr>
            <a:endParaRPr lang="es-E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31969" y="642918"/>
            <a:ext cx="521497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Modelo 036: Baja en el CEPR</a:t>
            </a:r>
          </a:p>
        </p:txBody>
      </p:sp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060575"/>
            <a:ext cx="75723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8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76275" y="1143000"/>
            <a:ext cx="7824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72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-160" dirty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Modificación de mis datos censales en INTERNET: </a:t>
            </a:r>
            <a:r>
              <a:rPr lang="es-ES" sz="2000" spc="-16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El contribuyente puede modificar su información censal a partir de los valores que la  propia AEAT posee para cada una de las casillas que desee modificar</a:t>
            </a:r>
            <a:endParaRPr lang="es-ES" sz="2000" b="1" spc="-16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01857" y="571480"/>
            <a:ext cx="479903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Ayudas I. Partición </a:t>
            </a: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del Modelo 036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42910" y="2146423"/>
            <a:ext cx="3857652" cy="4140097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100000" scaled="1"/>
            <a:tileRect/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572000" algn="l"/>
                <a:tab pos="4667250" algn="l"/>
              </a:tabLst>
              <a:defRPr/>
            </a:pPr>
            <a:endParaRPr lang="es-ES_tradnl" sz="17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39944" name="Text Box 182"/>
          <p:cNvSpPr txBox="1">
            <a:spLocks noChangeArrowheads="1"/>
          </p:cNvSpPr>
          <p:nvPr/>
        </p:nvSpPr>
        <p:spPr bwMode="auto">
          <a:xfrm>
            <a:off x="642938" y="2338388"/>
            <a:ext cx="3857625" cy="357187"/>
          </a:xfrm>
          <a:prstGeom prst="rect">
            <a:avLst/>
          </a:prstGeom>
          <a:solidFill>
            <a:srgbClr val="000066"/>
          </a:solidFill>
          <a:ln w="6350" algn="ctr">
            <a:noFill/>
            <a:miter lim="800000"/>
            <a:headEnd/>
            <a:tailEnd/>
          </a:ln>
        </p:spPr>
        <p:txBody>
          <a:bodyPr lIns="72000" tIns="72000" rIns="72000" bIns="72000" anchorCtr="1"/>
          <a:lstStyle/>
          <a:p>
            <a:pPr eaLnBrk="0" hangingPunct="0"/>
            <a:r>
              <a:rPr lang="es-ES_tradnl" sz="1400" b="1">
                <a:solidFill>
                  <a:schemeClr val="bg1"/>
                </a:solidFill>
                <a:cs typeface="Arial" charset="0"/>
              </a:rPr>
              <a:t>Para el Contribuyente</a:t>
            </a:r>
            <a:endParaRPr lang="en-US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 Box 184"/>
          <p:cNvSpPr txBox="1">
            <a:spLocks noChangeArrowheads="1"/>
          </p:cNvSpPr>
          <p:nvPr/>
        </p:nvSpPr>
        <p:spPr bwMode="auto">
          <a:xfrm>
            <a:off x="657225" y="2695575"/>
            <a:ext cx="3843338" cy="3429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72000" tIns="72000" rIns="72000" bIns="72000"/>
          <a:lstStyle/>
          <a:p>
            <a:pPr marL="177800" indent="-17780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 proporciona una nueva vía mas sencilla para modificar la información censal (no haciendo necesaria la presentación de un modelo 036)</a:t>
            </a:r>
          </a:p>
          <a:p>
            <a:pPr marL="177800" indent="-17780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El contribuyente podrá conocer de forma instantánea si los cambios han podido ser aplicados</a:t>
            </a:r>
          </a:p>
          <a:p>
            <a:pPr marL="177800" indent="-17780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 evitan confusiones al contribuyente al poder éste acceder a la información censal que la propia AEAT posee antes de solicitar su modificación</a:t>
            </a:r>
          </a:p>
          <a:p>
            <a:pPr marL="177800" indent="-17780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 proporcionan las mismas garantías de seguridad existentes en la presentación del 036 completo, obteniendo un recibo de presentación a modo de justificante</a:t>
            </a:r>
          </a:p>
          <a:p>
            <a:pPr marL="177800" indent="-17780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Fácilmente accesible. El contribuyente podrá acceder desde diversos puntos a modificar sus datos censales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714876" y="2146423"/>
            <a:ext cx="3857652" cy="4140097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100000" scaled="1"/>
            <a:tileRect/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572000" algn="l"/>
                <a:tab pos="4667250" algn="l"/>
              </a:tabLst>
              <a:defRPr/>
            </a:pPr>
            <a:endParaRPr lang="es-ES_tradnl" sz="17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39949" name="Text Box 182"/>
          <p:cNvSpPr txBox="1">
            <a:spLocks noChangeArrowheads="1"/>
          </p:cNvSpPr>
          <p:nvPr/>
        </p:nvSpPr>
        <p:spPr bwMode="auto">
          <a:xfrm>
            <a:off x="4714875" y="2312988"/>
            <a:ext cx="3857625" cy="357187"/>
          </a:xfrm>
          <a:prstGeom prst="rect">
            <a:avLst/>
          </a:prstGeom>
          <a:solidFill>
            <a:srgbClr val="000066"/>
          </a:solidFill>
          <a:ln w="6350" algn="ctr">
            <a:noFill/>
            <a:miter lim="800000"/>
            <a:headEnd/>
            <a:tailEnd/>
          </a:ln>
        </p:spPr>
        <p:txBody>
          <a:bodyPr lIns="72000" tIns="72000" rIns="72000" bIns="72000" anchorCtr="1"/>
          <a:lstStyle/>
          <a:p>
            <a:pPr eaLnBrk="0" hangingPunct="0"/>
            <a:r>
              <a:rPr lang="es-ES_tradnl" sz="1400" b="1">
                <a:solidFill>
                  <a:schemeClr val="bg1"/>
                </a:solidFill>
                <a:cs typeface="Arial" charset="0"/>
              </a:rPr>
              <a:t>Para la AEAT</a:t>
            </a:r>
            <a:endParaRPr lang="en-US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 Box 184"/>
          <p:cNvSpPr txBox="1">
            <a:spLocks noChangeArrowheads="1"/>
          </p:cNvSpPr>
          <p:nvPr/>
        </p:nvSpPr>
        <p:spPr bwMode="auto">
          <a:xfrm>
            <a:off x="4714875" y="2692400"/>
            <a:ext cx="3857625" cy="36655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72000" tIns="72000" rIns="72000" bIns="72000"/>
          <a:lstStyle/>
          <a:p>
            <a:pPr marL="177800" indent="-17780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Actualización automática en el censo evitando  tratamientos manuales por parte de los funcionarios con el consiguiente  ahorro de costes y prevención de posibles retrasos en la aplicación</a:t>
            </a:r>
          </a:p>
          <a:p>
            <a:pPr marL="177800" indent="-17780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 evitan errores, que actualmente han de ser atendidos por los funcionarios, al poder el contribuyente modificar su información censal en base a la existente ya en la AEAT</a:t>
            </a:r>
          </a:p>
          <a:p>
            <a:pPr marL="177800" indent="-17780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Se potencia aún mas el canal internet, ya que la posibilidad de presentar la modificación censal particionada estará sólo disponible en internet</a:t>
            </a:r>
          </a:p>
          <a:p>
            <a:pPr marL="177800" indent="-17780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Abre la vía a la corrección de incidencias censales aprovechando el acceso del contribuyente para realizar otras gestiones</a:t>
            </a:r>
          </a:p>
          <a:p>
            <a:pPr marL="177800" indent="-17780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1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Contribuye a aumentar la transparencia, de la AEAT de cara al contribuyente, al proporcionar a éste la información censal que de él consta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2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665288"/>
            <a:ext cx="7358063" cy="456406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90775" y="1243013"/>
            <a:ext cx="432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72000">
            <a:spAutoFit/>
          </a:bodyPr>
          <a:lstStyle/>
          <a:p>
            <a:pPr algn="ctr"/>
            <a:r>
              <a:rPr lang="es-ES" sz="2000" b="1">
                <a:solidFill>
                  <a:srgbClr val="000099"/>
                </a:solidFill>
                <a:ea typeface="Times New Roman" pitchFamily="18" charset="0"/>
                <a:cs typeface="Arial" charset="0"/>
              </a:rPr>
              <a:t>Modificación de mis datos censales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01857" y="571480"/>
            <a:ext cx="479903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Ayudas I. Partición </a:t>
            </a: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del Modelo 036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6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0" y="1500188"/>
            <a:ext cx="3200400" cy="20304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000750" y="2230438"/>
            <a:ext cx="20415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65000"/>
              </a:spcBef>
            </a:pPr>
            <a:r>
              <a:rPr lang="es-ES" sz="1100" b="1" i="1">
                <a:solidFill>
                  <a:srgbClr val="000099"/>
                </a:solidFill>
                <a:cs typeface="Arial" charset="0"/>
              </a:rPr>
              <a:t>Desde la Sede, junto a los trámites del 030, 036 y 037</a:t>
            </a:r>
          </a:p>
        </p:txBody>
      </p:sp>
      <p:sp>
        <p:nvSpPr>
          <p:cNvPr id="41989" name="24 Elipse"/>
          <p:cNvSpPr>
            <a:spLocks noChangeArrowheads="1"/>
          </p:cNvSpPr>
          <p:nvPr/>
        </p:nvSpPr>
        <p:spPr bwMode="auto">
          <a:xfrm>
            <a:off x="5786438" y="2071688"/>
            <a:ext cx="2247900" cy="78263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43313"/>
            <a:ext cx="3086100" cy="201453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1991" name="Text Box 3"/>
          <p:cNvSpPr txBox="1">
            <a:spLocks noChangeArrowheads="1"/>
          </p:cNvSpPr>
          <p:nvPr/>
        </p:nvSpPr>
        <p:spPr bwMode="auto">
          <a:xfrm>
            <a:off x="714375" y="5370513"/>
            <a:ext cx="235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65000"/>
              </a:spcBef>
            </a:pPr>
            <a:r>
              <a:rPr lang="es-ES" sz="1200" b="1" i="1">
                <a:solidFill>
                  <a:srgbClr val="000099"/>
                </a:solidFill>
                <a:cs typeface="Arial" charset="0"/>
              </a:rPr>
              <a:t>Desde “Mis datos censales”, bajo la pestaña de otras consultas</a:t>
            </a:r>
          </a:p>
        </p:txBody>
      </p:sp>
      <p:sp>
        <p:nvSpPr>
          <p:cNvPr id="41992" name="27 Elipse"/>
          <p:cNvSpPr>
            <a:spLocks noChangeArrowheads="1"/>
          </p:cNvSpPr>
          <p:nvPr/>
        </p:nvSpPr>
        <p:spPr bwMode="auto">
          <a:xfrm>
            <a:off x="681038" y="5214938"/>
            <a:ext cx="2247900" cy="90805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41993" name="32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75" y="3286125"/>
            <a:ext cx="29845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35 Ima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819650"/>
            <a:ext cx="23891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28 Elipse"/>
          <p:cNvSpPr>
            <a:spLocks noChangeArrowheads="1"/>
          </p:cNvSpPr>
          <p:nvPr/>
        </p:nvSpPr>
        <p:spPr bwMode="auto">
          <a:xfrm>
            <a:off x="3286125" y="5143500"/>
            <a:ext cx="2247900" cy="976313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1996" name="Text Box 3"/>
          <p:cNvSpPr txBox="1">
            <a:spLocks noChangeArrowheads="1"/>
          </p:cNvSpPr>
          <p:nvPr/>
        </p:nvSpPr>
        <p:spPr bwMode="auto">
          <a:xfrm>
            <a:off x="3286125" y="5286375"/>
            <a:ext cx="22113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65000"/>
              </a:spcBef>
            </a:pPr>
            <a:r>
              <a:rPr lang="es-ES" sz="1100" b="1" i="1">
                <a:solidFill>
                  <a:srgbClr val="000099"/>
                </a:solidFill>
                <a:cs typeface="Arial" charset="0"/>
              </a:rPr>
              <a:t>Desde otras aplicaciones (Datos fiscales, borrador, etc.) para resolver posibles incidencias</a:t>
            </a:r>
          </a:p>
        </p:txBody>
      </p:sp>
      <p:sp>
        <p:nvSpPr>
          <p:cNvPr id="14" name="13 Flecha arriba"/>
          <p:cNvSpPr/>
          <p:nvPr/>
        </p:nvSpPr>
        <p:spPr bwMode="auto">
          <a:xfrm>
            <a:off x="4286250" y="3571875"/>
            <a:ext cx="165100" cy="5715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5" name="14 Flecha arriba"/>
          <p:cNvSpPr/>
          <p:nvPr/>
        </p:nvSpPr>
        <p:spPr bwMode="auto">
          <a:xfrm rot="16901496">
            <a:off x="3494881" y="3860007"/>
            <a:ext cx="179387" cy="5715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6" name="15 Flecha arriba"/>
          <p:cNvSpPr/>
          <p:nvPr/>
        </p:nvSpPr>
        <p:spPr bwMode="auto">
          <a:xfrm rot="4305870">
            <a:off x="4993481" y="3820319"/>
            <a:ext cx="185738" cy="5715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390775" y="1143000"/>
            <a:ext cx="432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72000">
            <a:spAutoFit/>
          </a:bodyPr>
          <a:lstStyle/>
          <a:p>
            <a:pPr algn="ctr"/>
            <a:r>
              <a:rPr lang="es-ES" sz="2000" b="1">
                <a:solidFill>
                  <a:srgbClr val="000099"/>
                </a:solidFill>
                <a:ea typeface="Times New Roman" pitchFamily="18" charset="0"/>
                <a:cs typeface="Arial" charset="0"/>
              </a:rPr>
              <a:t>Modificación de mis datos censales 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201857" y="571480"/>
            <a:ext cx="479903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Ayudas I. Partición </a:t>
            </a: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del Modelo 036</a:t>
            </a:r>
          </a:p>
        </p:txBody>
      </p:sp>
      <p:pic>
        <p:nvPicPr>
          <p:cNvPr id="42002" name="36 Imagen" descr="contribuyent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7150" y="4000500"/>
            <a:ext cx="990600" cy="115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0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1785926"/>
            <a:ext cx="8070850" cy="43704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0" algn="l"/>
                <a:tab pos="4667250" algn="l"/>
              </a:tabLst>
              <a:defRPr/>
            </a:pPr>
            <a:endParaRPr lang="es-ES_tradnl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572000" algn="l"/>
                <a:tab pos="4667250" algn="l"/>
              </a:tabLst>
              <a:defRPr/>
            </a:pPr>
            <a:endParaRPr lang="es-ES_tradnl" sz="1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4838" y="1928813"/>
            <a:ext cx="789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u="sng" spc="-16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Ayudas para la Cumplimentación, presentación y pago de declaraciones: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9125" y="2506663"/>
            <a:ext cx="759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000">
                <a:solidFill>
                  <a:srgbClr val="000099"/>
                </a:solidFill>
                <a:cs typeface="Arial" charset="0"/>
              </a:rPr>
              <a:t>   Normalización de formularios de declaraciones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9125" y="3024188"/>
            <a:ext cx="759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000">
                <a:solidFill>
                  <a:srgbClr val="000099"/>
                </a:solidFill>
                <a:cs typeface="Arial" charset="0"/>
              </a:rPr>
              <a:t>   Etiquetas identificativas adhesivas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9125" y="3543300"/>
            <a:ext cx="773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000">
                <a:solidFill>
                  <a:srgbClr val="000099"/>
                </a:solidFill>
                <a:cs typeface="Arial" charset="0"/>
              </a:rPr>
              <a:t>   Programas de ayuda para confección de declaraciones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9125" y="4060825"/>
            <a:ext cx="773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000">
                <a:solidFill>
                  <a:srgbClr val="000099"/>
                </a:solidFill>
                <a:cs typeface="Arial" charset="0"/>
              </a:rPr>
              <a:t>   Uso de códigos de barras y puntos multifilas PDF-417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19125" y="4578350"/>
            <a:ext cx="7739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000">
                <a:solidFill>
                  <a:srgbClr val="000099"/>
                </a:solidFill>
                <a:cs typeface="Arial" charset="0"/>
              </a:rPr>
              <a:t>  Presentación de declaraciones en soportes magnéticos (cintas, cartuchos y disquetes magnéticos, CDs…)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036114" y="622905"/>
            <a:ext cx="500066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Ayudas </a:t>
            </a:r>
            <a:r>
              <a:rPr lang="es-ES_tradn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II</a:t>
            </a:r>
            <a:endParaRPr lang="es-ES_tradn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4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1785926"/>
            <a:ext cx="8070850" cy="43704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0" algn="l"/>
                <a:tab pos="4667250" algn="l"/>
              </a:tabLst>
              <a:defRPr/>
            </a:pPr>
            <a:endParaRPr lang="es-ES_tradnl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572000" algn="l"/>
                <a:tab pos="4667250" algn="l"/>
              </a:tabLst>
              <a:defRPr/>
            </a:pPr>
            <a:endParaRPr lang="es-ES_tradnl" sz="1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860425" y="3716338"/>
            <a:ext cx="721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619125" y="2357438"/>
            <a:ext cx="838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000">
                <a:solidFill>
                  <a:srgbClr val="000099"/>
                </a:solidFill>
                <a:cs typeface="Arial" charset="0"/>
              </a:rPr>
              <a:t>Formularios electrónicos de declaraciones.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9125" y="4786313"/>
            <a:ext cx="781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000">
                <a:solidFill>
                  <a:srgbClr val="000099"/>
                </a:solidFill>
                <a:cs typeface="Arial" charset="0"/>
              </a:rPr>
              <a:t>Validación Online de declaraciones a través de Internet</a:t>
            </a:r>
          </a:p>
          <a:p>
            <a:pPr marL="381000" indent="-381000"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000">
                <a:solidFill>
                  <a:srgbClr val="000099"/>
                </a:solidFill>
                <a:cs typeface="Arial" charset="0"/>
              </a:rPr>
              <a:t>Presentación telemática de declaraciones por INTERNET </a:t>
            </a:r>
          </a:p>
          <a:p>
            <a:pPr marL="381000" indent="-381000"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000">
                <a:solidFill>
                  <a:srgbClr val="000099"/>
                </a:solidFill>
                <a:cs typeface="Arial" charset="0"/>
              </a:rPr>
              <a:t> Presentación telemática de declaraciones por EDITRAN</a:t>
            </a:r>
          </a:p>
        </p:txBody>
      </p:sp>
      <p:sp>
        <p:nvSpPr>
          <p:cNvPr id="44041" name="Text Box 16"/>
          <p:cNvSpPr txBox="1">
            <a:spLocks noChangeArrowheads="1"/>
          </p:cNvSpPr>
          <p:nvPr/>
        </p:nvSpPr>
        <p:spPr bwMode="auto">
          <a:xfrm>
            <a:off x="1000125" y="2714625"/>
            <a:ext cx="74295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ES">
                <a:solidFill>
                  <a:srgbClr val="000099"/>
                </a:solidFill>
                <a:cs typeface="Arial" charset="0"/>
              </a:rPr>
              <a:t>Formularios para imprimir y rellenar manualmente</a:t>
            </a:r>
          </a:p>
          <a:p>
            <a:pPr marL="268288" indent="-2682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ES">
                <a:solidFill>
                  <a:srgbClr val="000099"/>
                </a:solidFill>
                <a:cs typeface="Arial" charset="0"/>
              </a:rPr>
              <a:t>Formularios PDF Adobe con código ejecutable incorporado para facilitar la cumplimentación</a:t>
            </a:r>
          </a:p>
          <a:p>
            <a:pPr marL="268288" indent="-2682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ES">
                <a:solidFill>
                  <a:srgbClr val="000099"/>
                </a:solidFill>
                <a:cs typeface="Arial" charset="0"/>
              </a:rPr>
              <a:t>Formularios HTML / XML para rellenar y presentar Online</a:t>
            </a:r>
          </a:p>
          <a:p>
            <a:pPr marL="268288" indent="-2682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ES">
                <a:solidFill>
                  <a:srgbClr val="000099"/>
                </a:solidFill>
                <a:cs typeface="Arial" charset="0"/>
              </a:rPr>
              <a:t>Formularios para generar declaraciones y guardar en fichero para validar y/o presentar posteriormente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4838" y="1928813"/>
            <a:ext cx="789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u="sng" spc="-16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Ayudas para la Cumplimentación, presentación y pago de declaraciones: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071670" y="571480"/>
            <a:ext cx="500066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Ayudas - </a:t>
            </a:r>
            <a:r>
              <a:rPr lang="es-ES_tradn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III</a:t>
            </a:r>
            <a:endParaRPr lang="es-ES_tradn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58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1785925"/>
            <a:ext cx="8070850" cy="442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0" algn="l"/>
                <a:tab pos="4667250" algn="l"/>
              </a:tabLst>
              <a:defRPr/>
            </a:pPr>
            <a:endParaRPr lang="es-ES_tradnl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572000" algn="l"/>
                <a:tab pos="4667250" algn="l"/>
              </a:tabLst>
              <a:defRPr/>
            </a:pPr>
            <a:endParaRPr lang="es-ES_tradnl" sz="1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860425" y="4268788"/>
            <a:ext cx="721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9125" y="2214563"/>
            <a:ext cx="788193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000099"/>
                </a:solidFill>
                <a:cs typeface="Times New Roman" pitchFamily="18" charset="0"/>
              </a:rPr>
              <a:t>Comunicación de errores y posibilidad de corrección de los mismos por Internet</a:t>
            </a:r>
          </a:p>
          <a:p>
            <a:pPr marL="357188" indent="-357188" algn="just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2000" dirty="0">
                <a:solidFill>
                  <a:srgbClr val="000099"/>
                </a:solidFill>
                <a:cs typeface="Times New Roman" pitchFamily="18" charset="0"/>
              </a:rPr>
              <a:t>Confección de borradores de declaración:</a:t>
            </a:r>
          </a:p>
          <a:p>
            <a:pPr marL="714375" lvl="1" indent="-357188" algn="just" fontAlgn="auto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000099"/>
                </a:solidFill>
                <a:cs typeface="Times New Roman" pitchFamily="18" charset="0"/>
              </a:rPr>
              <a:t>Confeccionado por el  contribuyente (</a:t>
            </a:r>
            <a:r>
              <a:rPr lang="es-ES" dirty="0" err="1">
                <a:solidFill>
                  <a:srgbClr val="000099"/>
                </a:solidFill>
                <a:cs typeface="Times New Roman" pitchFamily="18" charset="0"/>
              </a:rPr>
              <a:t>Aplic</a:t>
            </a:r>
            <a:r>
              <a:rPr lang="es-ES" dirty="0">
                <a:solidFill>
                  <a:srgbClr val="000099"/>
                </a:solidFill>
                <a:cs typeface="Times New Roman" pitchFamily="18" charset="0"/>
              </a:rPr>
              <a:t>. Web interactiva) </a:t>
            </a:r>
            <a:endParaRPr lang="es-ES" sz="1600" dirty="0">
              <a:solidFill>
                <a:srgbClr val="000099"/>
              </a:solidFill>
              <a:cs typeface="Times New Roman" pitchFamily="18" charset="0"/>
            </a:endParaRPr>
          </a:p>
          <a:p>
            <a:pPr marL="892175" lvl="2" indent="-177800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rgbClr val="000099"/>
                </a:solidFill>
                <a:cs typeface="Times New Roman" pitchFamily="18" charset="0"/>
              </a:rPr>
              <a:t>Impresión, Firma manuscrita y presentación en papel</a:t>
            </a:r>
          </a:p>
          <a:p>
            <a:pPr marL="892175" lvl="2" indent="-177800" algn="just" fontAlgn="auto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rgbClr val="000099"/>
                </a:solidFill>
                <a:cs typeface="Times New Roman" pitchFamily="18" charset="0"/>
              </a:rPr>
              <a:t>Guardar, Firma electrónica y presentación telemática</a:t>
            </a:r>
          </a:p>
          <a:p>
            <a:pPr marL="714375" indent="-357188" algn="just" fontAlgn="auto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>
                <a:solidFill>
                  <a:srgbClr val="000099"/>
                </a:solidFill>
                <a:cs typeface="Times New Roman" pitchFamily="18" charset="0"/>
              </a:rPr>
              <a:t>Confeccionados por la AEAT, con datos de terceros. Se envían por Correo, y/o se ponen disponible en Web. Opciones del contribuyente:</a:t>
            </a:r>
            <a:endParaRPr lang="es-ES" sz="1600" dirty="0">
              <a:solidFill>
                <a:srgbClr val="000099"/>
              </a:solidFill>
              <a:cs typeface="Times New Roman" pitchFamily="18" charset="0"/>
            </a:endParaRPr>
          </a:p>
          <a:p>
            <a:pPr marL="892175" lvl="1" indent="-268288" algn="just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rgbClr val="000099"/>
                </a:solidFill>
                <a:cs typeface="Times New Roman" pitchFamily="18" charset="0"/>
              </a:rPr>
              <a:t>No </a:t>
            </a:r>
            <a:r>
              <a:rPr lang="es-ES" sz="1600" dirty="0">
                <a:solidFill>
                  <a:srgbClr val="000099"/>
                </a:solidFill>
                <a:cs typeface="Times New Roman" pitchFamily="18" charset="0"/>
              </a:rPr>
              <a:t>presentar </a:t>
            </a:r>
            <a:r>
              <a:rPr lang="es-ES" sz="1600" dirty="0">
                <a:solidFill>
                  <a:srgbClr val="000099"/>
                </a:solidFill>
                <a:cs typeface="Times New Roman" pitchFamily="18" charset="0"/>
              </a:rPr>
              <a:t>(ignorar el borrador </a:t>
            </a:r>
            <a:r>
              <a:rPr lang="es-ES" sz="1600">
                <a:solidFill>
                  <a:srgbClr val="000099"/>
                </a:solidFill>
                <a:cs typeface="Times New Roman" pitchFamily="18" charset="0"/>
              </a:rPr>
              <a:t>de </a:t>
            </a:r>
            <a:r>
              <a:rPr lang="es-ES" sz="1600">
                <a:solidFill>
                  <a:srgbClr val="000099"/>
                </a:solidFill>
                <a:cs typeface="Times New Roman" pitchFamily="18" charset="0"/>
              </a:rPr>
              <a:t>declaración)</a:t>
            </a:r>
            <a:endParaRPr lang="es-ES" sz="1600" dirty="0">
              <a:solidFill>
                <a:srgbClr val="000099"/>
              </a:solidFill>
              <a:cs typeface="Times New Roman" pitchFamily="18" charset="0"/>
            </a:endParaRPr>
          </a:p>
          <a:p>
            <a:pPr marL="892175" lvl="1" indent="-268288" algn="just" fontAlgn="auto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rgbClr val="000099"/>
                </a:solidFill>
                <a:cs typeface="Times New Roman" pitchFamily="18" charset="0"/>
              </a:rPr>
              <a:t>Rectificar datos y confirmar, es decir, presentar</a:t>
            </a:r>
          </a:p>
          <a:p>
            <a:pPr marL="892175" lvl="1" indent="-268288" algn="just" fontAlgn="auto"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600" dirty="0">
                <a:solidFill>
                  <a:srgbClr val="000099"/>
                </a:solidFill>
                <a:cs typeface="Times New Roman" pitchFamily="18" charset="0"/>
              </a:rPr>
              <a:t>Confirmar</a:t>
            </a:r>
            <a:endParaRPr lang="es-E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4838" y="1785938"/>
            <a:ext cx="7896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u="sng" spc="-16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Ayudas para la Cumplimentación, presentación y pago de declaraciones: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71670" y="571480"/>
            <a:ext cx="500066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Ayudas - </a:t>
            </a:r>
            <a:r>
              <a:rPr lang="es-ES_tradn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IV</a:t>
            </a:r>
            <a:endParaRPr lang="es-ES_tradn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2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6083" name="Imagen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85875"/>
            <a:ext cx="8572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0034" y="428604"/>
            <a:ext cx="807249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INFO  de Gestión de declaraciones censales</a:t>
            </a:r>
            <a:endParaRPr lang="es-ES_tradn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C:\Javier Rodriguez (F00993WM)\presentaciones\plantilla AEAT\optimizada\contraportada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3398838" y="6248400"/>
            <a:ext cx="2344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S" sz="1400" b="1">
                <a:solidFill>
                  <a:srgbClr val="000099"/>
                </a:solidFill>
              </a:rPr>
              <a:t>www.agenciatributaria.es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8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8900" y="1412777"/>
            <a:ext cx="8966200" cy="51110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41108" y="657999"/>
            <a:ext cx="807085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spc="-120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La arquitectura de las bases de datos censales</a:t>
            </a:r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1 Marcador de número de diapositiva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64"/>
          <p:cNvSpPr>
            <a:spLocks noChangeArrowheads="1"/>
          </p:cNvSpPr>
          <p:nvPr/>
        </p:nvSpPr>
        <p:spPr bwMode="auto">
          <a:xfrm>
            <a:off x="88900" y="4191000"/>
            <a:ext cx="825500" cy="1130300"/>
          </a:xfrm>
          <a:prstGeom prst="rect">
            <a:avLst/>
          </a:prstGeom>
          <a:solidFill>
            <a:srgbClr val="3366CC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Censos</a:t>
            </a:r>
          </a:p>
        </p:txBody>
      </p:sp>
      <p:sp>
        <p:nvSpPr>
          <p:cNvPr id="12" name="Rectangle 65"/>
          <p:cNvSpPr>
            <a:spLocks noChangeArrowheads="1"/>
          </p:cNvSpPr>
          <p:nvPr/>
        </p:nvSpPr>
        <p:spPr bwMode="auto">
          <a:xfrm>
            <a:off x="990600" y="4191000"/>
            <a:ext cx="825500" cy="1130300"/>
          </a:xfrm>
          <a:prstGeom prst="rect">
            <a:avLst/>
          </a:prstGeom>
          <a:solidFill>
            <a:srgbClr val="3366CC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Autol. </a:t>
            </a:r>
          </a:p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Liq. </a:t>
            </a: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1905000" y="4191000"/>
            <a:ext cx="825500" cy="1130300"/>
          </a:xfrm>
          <a:prstGeom prst="rect">
            <a:avLst/>
          </a:prstGeom>
          <a:solidFill>
            <a:srgbClr val="3366CC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Decl. </a:t>
            </a:r>
          </a:p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Fisc. </a:t>
            </a:r>
          </a:p>
        </p:txBody>
      </p:sp>
      <p:sp>
        <p:nvSpPr>
          <p:cNvPr id="14" name="Rectangle 67"/>
          <p:cNvSpPr>
            <a:spLocks noChangeArrowheads="1"/>
          </p:cNvSpPr>
          <p:nvPr/>
        </p:nvSpPr>
        <p:spPr bwMode="auto">
          <a:xfrm>
            <a:off x="2819400" y="4191000"/>
            <a:ext cx="825500" cy="1130300"/>
          </a:xfrm>
          <a:prstGeom prst="rect">
            <a:avLst/>
          </a:prstGeom>
          <a:solidFill>
            <a:srgbClr val="3366CC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Decl.</a:t>
            </a:r>
          </a:p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Infor. </a:t>
            </a: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3733800" y="4191000"/>
            <a:ext cx="825500" cy="1130300"/>
          </a:xfrm>
          <a:prstGeom prst="rect">
            <a:avLst/>
          </a:prstGeom>
          <a:solidFill>
            <a:srgbClr val="3366CC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   Infor. 	  </a:t>
            </a:r>
          </a:p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 Imput.</a:t>
            </a:r>
          </a:p>
        </p:txBody>
      </p:sp>
      <p:sp>
        <p:nvSpPr>
          <p:cNvPr id="16" name="Rectangle 69"/>
          <p:cNvSpPr>
            <a:spLocks noChangeArrowheads="1"/>
          </p:cNvSpPr>
          <p:nvPr/>
        </p:nvSpPr>
        <p:spPr bwMode="auto">
          <a:xfrm>
            <a:off x="4648200" y="4191000"/>
            <a:ext cx="825500" cy="1130300"/>
          </a:xfrm>
          <a:prstGeom prst="rect">
            <a:avLst/>
          </a:prstGeom>
          <a:solidFill>
            <a:srgbClr val="3366CC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  Act.de	</a:t>
            </a:r>
          </a:p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 Gest.</a:t>
            </a:r>
          </a:p>
        </p:txBody>
      </p:sp>
      <p:sp>
        <p:nvSpPr>
          <p:cNvPr id="17" name="Rectangle 70"/>
          <p:cNvSpPr>
            <a:spLocks noChangeArrowheads="1"/>
          </p:cNvSpPr>
          <p:nvPr/>
        </p:nvSpPr>
        <p:spPr bwMode="auto">
          <a:xfrm>
            <a:off x="5562600" y="4191000"/>
            <a:ext cx="825500" cy="1130300"/>
          </a:xfrm>
          <a:prstGeom prst="rect">
            <a:avLst/>
          </a:prstGeom>
          <a:solidFill>
            <a:srgbClr val="3366CC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Actas.</a:t>
            </a:r>
          </a:p>
        </p:txBody>
      </p:sp>
      <p:sp>
        <p:nvSpPr>
          <p:cNvPr id="18" name="Rectangle 71"/>
          <p:cNvSpPr>
            <a:spLocks noChangeArrowheads="1"/>
          </p:cNvSpPr>
          <p:nvPr/>
        </p:nvSpPr>
        <p:spPr bwMode="auto">
          <a:xfrm>
            <a:off x="6477000" y="4191000"/>
            <a:ext cx="749300" cy="1130300"/>
          </a:xfrm>
          <a:prstGeom prst="rect">
            <a:avLst/>
          </a:prstGeom>
          <a:solidFill>
            <a:srgbClr val="3366CC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Recur</a:t>
            </a:r>
          </a:p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 sos</a:t>
            </a:r>
          </a:p>
        </p:txBody>
      </p:sp>
      <p:sp>
        <p:nvSpPr>
          <p:cNvPr id="19" name="Rectangle 72"/>
          <p:cNvSpPr>
            <a:spLocks noChangeArrowheads="1"/>
          </p:cNvSpPr>
          <p:nvPr/>
        </p:nvSpPr>
        <p:spPr bwMode="auto">
          <a:xfrm>
            <a:off x="7315200" y="4191000"/>
            <a:ext cx="825500" cy="1130300"/>
          </a:xfrm>
          <a:prstGeom prst="rect">
            <a:avLst/>
          </a:prstGeom>
          <a:solidFill>
            <a:srgbClr val="3366CC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Devol.</a:t>
            </a:r>
          </a:p>
        </p:txBody>
      </p:sp>
      <p:sp>
        <p:nvSpPr>
          <p:cNvPr id="20" name="Rectangle 73"/>
          <p:cNvSpPr>
            <a:spLocks noChangeArrowheads="1"/>
          </p:cNvSpPr>
          <p:nvPr/>
        </p:nvSpPr>
        <p:spPr bwMode="auto">
          <a:xfrm>
            <a:off x="8229600" y="4191000"/>
            <a:ext cx="825500" cy="1136650"/>
          </a:xfrm>
          <a:prstGeom prst="rect">
            <a:avLst/>
          </a:prstGeom>
          <a:solidFill>
            <a:srgbClr val="3366CC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Infor. </a:t>
            </a:r>
          </a:p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Recau</a:t>
            </a:r>
          </a:p>
          <a:p>
            <a:pPr algn="ctr" eaLnBrk="0" hangingPunct="0"/>
            <a:r>
              <a:rPr lang="es-ES_tradnl" sz="2000" b="1">
                <a:solidFill>
                  <a:srgbClr val="FFFFFF"/>
                </a:solidFill>
                <a:latin typeface="Times New Roman" pitchFamily="18" charset="0"/>
              </a:rPr>
              <a:t> (SIR)</a:t>
            </a:r>
          </a:p>
        </p:txBody>
      </p:sp>
      <p:sp>
        <p:nvSpPr>
          <p:cNvPr id="21" name="Rectangle 74"/>
          <p:cNvSpPr>
            <a:spLocks noChangeArrowheads="1"/>
          </p:cNvSpPr>
          <p:nvPr/>
        </p:nvSpPr>
        <p:spPr bwMode="auto">
          <a:xfrm>
            <a:off x="2895600" y="1905000"/>
            <a:ext cx="3419475" cy="15494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90488" tIns="44450" rIns="90488" bIns="44450">
            <a:spAutoFit/>
          </a:bodyPr>
          <a:lstStyle/>
          <a:p>
            <a:pPr algn="ctr" defTabSz="762000" eaLnBrk="0" fontAlgn="auto" hangingPunct="0">
              <a:lnSpc>
                <a:spcPct val="130000"/>
              </a:lnSpc>
              <a:spcBef>
                <a:spcPct val="25000"/>
              </a:spcBef>
              <a:spcAft>
                <a:spcPct val="25000"/>
              </a:spcAft>
              <a:defRPr/>
            </a:pPr>
            <a:endParaRPr lang="es-ES_tradnl" sz="800" b="1" dirty="0">
              <a:solidFill>
                <a:srgbClr val="FFFFFF"/>
              </a:solidFill>
              <a:latin typeface="+mn-lt"/>
            </a:endParaRPr>
          </a:p>
          <a:p>
            <a:pPr algn="ctr" defTabSz="762000" eaLnBrk="0" fontAlgn="auto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s-ES_tradnl" b="1" dirty="0">
                <a:solidFill>
                  <a:srgbClr val="FFFFFF"/>
                </a:solidFill>
                <a:latin typeface="+mn-lt"/>
              </a:rPr>
              <a:t>DATOS  IDENTIFICATIVOS</a:t>
            </a:r>
          </a:p>
          <a:p>
            <a:pPr algn="ctr" defTabSz="762000" eaLnBrk="0" fontAlgn="auto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s-ES_tradn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IDEN</a:t>
            </a:r>
          </a:p>
          <a:p>
            <a:pPr algn="ctr" defTabSz="762000" eaLnBrk="0" fontAlgn="auto" hangingPunct="0">
              <a:lnSpc>
                <a:spcPct val="130000"/>
              </a:lnSpc>
              <a:spcBef>
                <a:spcPct val="25000"/>
              </a:spcBef>
              <a:spcAft>
                <a:spcPct val="25000"/>
              </a:spcAft>
              <a:defRPr/>
            </a:pPr>
            <a:endParaRPr lang="es-ES_tradnl" sz="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22" name="Group 75"/>
          <p:cNvGrpSpPr>
            <a:grpSpLocks/>
          </p:cNvGrpSpPr>
          <p:nvPr/>
        </p:nvGrpSpPr>
        <p:grpSpPr bwMode="auto">
          <a:xfrm>
            <a:off x="533400" y="3352800"/>
            <a:ext cx="8607425" cy="838200"/>
            <a:chOff x="336" y="2256"/>
            <a:chExt cx="5422" cy="528"/>
          </a:xfrm>
        </p:grpSpPr>
        <p:grpSp>
          <p:nvGrpSpPr>
            <p:cNvPr id="29728" name="Group 76"/>
            <p:cNvGrpSpPr>
              <a:grpSpLocks/>
            </p:cNvGrpSpPr>
            <p:nvPr/>
          </p:nvGrpSpPr>
          <p:grpSpPr bwMode="auto">
            <a:xfrm>
              <a:off x="336" y="2256"/>
              <a:ext cx="5228" cy="528"/>
              <a:chOff x="336" y="2256"/>
              <a:chExt cx="5228" cy="528"/>
            </a:xfrm>
          </p:grpSpPr>
          <p:sp>
            <p:nvSpPr>
              <p:cNvPr id="29730" name="Line 77"/>
              <p:cNvSpPr>
                <a:spLocks noChangeShapeType="1"/>
              </p:cNvSpPr>
              <p:nvPr/>
            </p:nvSpPr>
            <p:spPr bwMode="auto">
              <a:xfrm>
                <a:off x="341" y="2548"/>
                <a:ext cx="5223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Line 78"/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0" cy="2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2" name="Line 79"/>
              <p:cNvSpPr>
                <a:spLocks noChangeShapeType="1"/>
              </p:cNvSpPr>
              <p:nvPr/>
            </p:nvSpPr>
            <p:spPr bwMode="auto">
              <a:xfrm>
                <a:off x="336" y="2553"/>
                <a:ext cx="0" cy="23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3" name="Line 80"/>
              <p:cNvSpPr>
                <a:spLocks noChangeShapeType="1"/>
              </p:cNvSpPr>
              <p:nvPr/>
            </p:nvSpPr>
            <p:spPr bwMode="auto">
              <a:xfrm>
                <a:off x="5472" y="2553"/>
                <a:ext cx="0" cy="23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4" name="Line 81"/>
              <p:cNvSpPr>
                <a:spLocks noChangeShapeType="1"/>
              </p:cNvSpPr>
              <p:nvPr/>
            </p:nvSpPr>
            <p:spPr bwMode="auto">
              <a:xfrm>
                <a:off x="864" y="2553"/>
                <a:ext cx="0" cy="23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5" name="Line 82"/>
              <p:cNvSpPr>
                <a:spLocks noChangeShapeType="1"/>
              </p:cNvSpPr>
              <p:nvPr/>
            </p:nvSpPr>
            <p:spPr bwMode="auto">
              <a:xfrm>
                <a:off x="1440" y="2553"/>
                <a:ext cx="0" cy="23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6" name="Line 83"/>
              <p:cNvSpPr>
                <a:spLocks noChangeShapeType="1"/>
              </p:cNvSpPr>
              <p:nvPr/>
            </p:nvSpPr>
            <p:spPr bwMode="auto">
              <a:xfrm>
                <a:off x="2016" y="2553"/>
                <a:ext cx="0" cy="23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7" name="Line 84"/>
              <p:cNvSpPr>
                <a:spLocks noChangeShapeType="1"/>
              </p:cNvSpPr>
              <p:nvPr/>
            </p:nvSpPr>
            <p:spPr bwMode="auto">
              <a:xfrm>
                <a:off x="2592" y="2553"/>
                <a:ext cx="0" cy="23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8" name="Line 85"/>
              <p:cNvSpPr>
                <a:spLocks noChangeShapeType="1"/>
              </p:cNvSpPr>
              <p:nvPr/>
            </p:nvSpPr>
            <p:spPr bwMode="auto">
              <a:xfrm>
                <a:off x="3168" y="2553"/>
                <a:ext cx="0" cy="23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9" name="Line 86"/>
              <p:cNvSpPr>
                <a:spLocks noChangeShapeType="1"/>
              </p:cNvSpPr>
              <p:nvPr/>
            </p:nvSpPr>
            <p:spPr bwMode="auto">
              <a:xfrm>
                <a:off x="3744" y="2553"/>
                <a:ext cx="0" cy="23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0" name="Line 87"/>
              <p:cNvSpPr>
                <a:spLocks noChangeShapeType="1"/>
              </p:cNvSpPr>
              <p:nvPr/>
            </p:nvSpPr>
            <p:spPr bwMode="auto">
              <a:xfrm>
                <a:off x="4320" y="2553"/>
                <a:ext cx="0" cy="23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1" name="Line 88"/>
              <p:cNvSpPr>
                <a:spLocks noChangeShapeType="1"/>
              </p:cNvSpPr>
              <p:nvPr/>
            </p:nvSpPr>
            <p:spPr bwMode="auto">
              <a:xfrm>
                <a:off x="4896" y="2553"/>
                <a:ext cx="0" cy="23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29" name="Rectangle 89"/>
            <p:cNvSpPr>
              <a:spLocks noChangeArrowheads="1"/>
            </p:cNvSpPr>
            <p:nvPr/>
          </p:nvSpPr>
          <p:spPr bwMode="auto">
            <a:xfrm>
              <a:off x="5524" y="2376"/>
              <a:ext cx="23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s-ES_tradnl" sz="2000" b="1">
                  <a:solidFill>
                    <a:srgbClr val="0000FF"/>
                  </a:solidFill>
                  <a:latin typeface="Times New Roman" pitchFamily="18" charset="0"/>
                </a:rPr>
                <a:t>...</a:t>
              </a:r>
            </a:p>
          </p:txBody>
        </p:sp>
      </p:grpSp>
      <p:sp>
        <p:nvSpPr>
          <p:cNvPr id="37" name="Text Box 91"/>
          <p:cNvSpPr txBox="1">
            <a:spLocks noChangeArrowheads="1"/>
          </p:cNvSpPr>
          <p:nvPr/>
        </p:nvSpPr>
        <p:spPr bwMode="auto">
          <a:xfrm>
            <a:off x="0" y="5410200"/>
            <a:ext cx="990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Obligados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Módulos.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AA.EE.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GG.EE.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Exportad.</a:t>
            </a:r>
            <a:endParaRPr lang="es-ES_tradnl" sz="140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38" name="Text Box 92"/>
          <p:cNvSpPr txBox="1">
            <a:spLocks noChangeArrowheads="1"/>
          </p:cNvSpPr>
          <p:nvPr/>
        </p:nvSpPr>
        <p:spPr bwMode="auto">
          <a:xfrm>
            <a:off x="914400" y="5410200"/>
            <a:ext cx="1066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Ingresos.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Solic.Dev.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Negativas.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Compens.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Etc.</a:t>
            </a:r>
          </a:p>
        </p:txBody>
      </p:sp>
      <p:sp>
        <p:nvSpPr>
          <p:cNvPr id="39" name="Text Box 93"/>
          <p:cNvSpPr txBox="1">
            <a:spLocks noChangeArrowheads="1"/>
          </p:cNvSpPr>
          <p:nvPr/>
        </p:nvSpPr>
        <p:spPr bwMode="auto">
          <a:xfrm>
            <a:off x="1828800" y="5410200"/>
            <a:ext cx="1066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I.R.P.F.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I..V.A.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I.s.Socied.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Ret.G.E.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No Resid.</a:t>
            </a:r>
            <a:endParaRPr lang="es-ES_tradnl" sz="140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40" name="Text Box 94"/>
          <p:cNvSpPr txBox="1">
            <a:spLocks noChangeArrowheads="1"/>
          </p:cNvSpPr>
          <p:nvPr/>
        </p:nvSpPr>
        <p:spPr bwMode="auto">
          <a:xfrm>
            <a:off x="2667000" y="5410200"/>
            <a:ext cx="1143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Ret.R.T.190Ret.R.C.193Op.Terc.347Op.Intr.349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P.Hip., Etc.</a:t>
            </a:r>
          </a:p>
        </p:txBody>
      </p:sp>
      <p:sp>
        <p:nvSpPr>
          <p:cNvPr id="41" name="Text Box 95"/>
          <p:cNvSpPr txBox="1">
            <a:spLocks noChangeArrowheads="1"/>
          </p:cNvSpPr>
          <p:nvPr/>
        </p:nvSpPr>
        <p:spPr bwMode="auto">
          <a:xfrm>
            <a:off x="3657600" y="5410200"/>
            <a:ext cx="106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Rent.Trab.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Intereses,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Dividendos etc.</a:t>
            </a:r>
          </a:p>
        </p:txBody>
      </p:sp>
      <p:sp>
        <p:nvSpPr>
          <p:cNvPr id="42" name="Text Box 96"/>
          <p:cNvSpPr txBox="1">
            <a:spLocks noChangeArrowheads="1"/>
          </p:cNvSpPr>
          <p:nvPr/>
        </p:nvSpPr>
        <p:spPr bwMode="auto">
          <a:xfrm>
            <a:off x="4572000" y="5410200"/>
            <a:ext cx="1066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Requer.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Exp.Sanc.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Exp.Rec.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Liquid.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Etc..</a:t>
            </a:r>
          </a:p>
        </p:txBody>
      </p:sp>
      <p:sp>
        <p:nvSpPr>
          <p:cNvPr id="43" name="Text Box 97"/>
          <p:cNvSpPr txBox="1">
            <a:spLocks noChangeArrowheads="1"/>
          </p:cNvSpPr>
          <p:nvPr/>
        </p:nvSpPr>
        <p:spPr bwMode="auto">
          <a:xfrm>
            <a:off x="5410200" y="5410200"/>
            <a:ext cx="1143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Actas Insp. Actas Ad.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Actas Mod.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Sanc.Actas.</a:t>
            </a:r>
            <a:endParaRPr lang="es-ES_tradnl" sz="140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44" name="Text Box 98"/>
          <p:cNvSpPr txBox="1">
            <a:spLocks noChangeArrowheads="1"/>
          </p:cNvSpPr>
          <p:nvPr/>
        </p:nvSpPr>
        <p:spPr bwMode="auto">
          <a:xfrm>
            <a:off x="6400800" y="5410200"/>
            <a:ext cx="990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Recursos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Reclamac.</a:t>
            </a:r>
          </a:p>
        </p:txBody>
      </p:sp>
      <p:sp>
        <p:nvSpPr>
          <p:cNvPr id="45" name="Text Box 99"/>
          <p:cNvSpPr txBox="1">
            <a:spLocks noChangeArrowheads="1"/>
          </p:cNvSpPr>
          <p:nvPr/>
        </p:nvSpPr>
        <p:spPr bwMode="auto">
          <a:xfrm>
            <a:off x="7239000" y="5410200"/>
            <a:ext cx="1066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Devol.Regl.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Dev.Ing.InDev.Actas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Dev.Espec.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Etc.</a:t>
            </a:r>
          </a:p>
        </p:txBody>
      </p:sp>
      <p:sp>
        <p:nvSpPr>
          <p:cNvPr id="46" name="Text Box 100"/>
          <p:cNvSpPr txBox="1">
            <a:spLocks noChangeArrowheads="1"/>
          </p:cNvSpPr>
          <p:nvPr/>
        </p:nvSpPr>
        <p:spPr bwMode="auto">
          <a:xfrm>
            <a:off x="8153400" y="5410200"/>
            <a:ext cx="1066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Rec.Vol y Ejec. Liq. AT.y Ext.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Embargos,</a:t>
            </a:r>
          </a:p>
          <a:p>
            <a:pPr eaLnBrk="0" hangingPunct="0"/>
            <a:r>
              <a:rPr lang="es-ES_tradnl" sz="1400" b="1">
                <a:solidFill>
                  <a:srgbClr val="3333CC"/>
                </a:solidFill>
                <a:latin typeface="Times New Roman" pitchFamily="18" charset="0"/>
              </a:rPr>
              <a:t>Aplaz.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1295400"/>
            <a:ext cx="8784976" cy="55429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41108" y="657999"/>
            <a:ext cx="807085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spc="-120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La arquitectura de las bases de datos censales</a:t>
            </a:r>
          </a:p>
        </p:txBody>
      </p:sp>
      <p:sp>
        <p:nvSpPr>
          <p:cNvPr id="30727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752600" y="2649538"/>
            <a:ext cx="3581400" cy="2847975"/>
          </a:xfrm>
          <a:prstGeom prst="hexagon">
            <a:avLst>
              <a:gd name="adj" fmla="val 31438"/>
              <a:gd name="vf" fmla="val 115470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209800" y="3148013"/>
            <a:ext cx="2667000" cy="1851025"/>
          </a:xfrm>
          <a:prstGeom prst="can">
            <a:avLst>
              <a:gd name="adj" fmla="val 24065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BDC</a:t>
            </a:r>
            <a:endParaRPr lang="es-ES_tradnl" sz="9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4495800" y="1438275"/>
            <a:ext cx="1828800" cy="3055938"/>
            <a:chOff x="3360" y="672"/>
            <a:chExt cx="1152" cy="2060"/>
          </a:xfrm>
        </p:grpSpPr>
        <p:grpSp>
          <p:nvGrpSpPr>
            <p:cNvPr id="30775" name="Group 5"/>
            <p:cNvGrpSpPr>
              <a:grpSpLocks/>
            </p:cNvGrpSpPr>
            <p:nvPr/>
          </p:nvGrpSpPr>
          <p:grpSpPr bwMode="auto">
            <a:xfrm>
              <a:off x="3693" y="672"/>
              <a:ext cx="819" cy="2060"/>
              <a:chOff x="3693" y="672"/>
              <a:chExt cx="819" cy="2060"/>
            </a:xfrm>
          </p:grpSpPr>
          <p:sp>
            <p:nvSpPr>
              <p:cNvPr id="30779" name="AutoShape 6"/>
              <p:cNvSpPr>
                <a:spLocks noChangeArrowheads="1"/>
              </p:cNvSpPr>
              <p:nvPr/>
            </p:nvSpPr>
            <p:spPr bwMode="auto">
              <a:xfrm rot="3608122">
                <a:off x="3073" y="1292"/>
                <a:ext cx="2060" cy="819"/>
              </a:xfrm>
              <a:custGeom>
                <a:avLst/>
                <a:gdLst>
                  <a:gd name="T0" fmla="*/ 1827 w 21600"/>
                  <a:gd name="T1" fmla="*/ 410 h 21600"/>
                  <a:gd name="T2" fmla="*/ 1030 w 21600"/>
                  <a:gd name="T3" fmla="*/ 819 h 21600"/>
                  <a:gd name="T4" fmla="*/ 233 w 21600"/>
                  <a:gd name="T5" fmla="*/ 410 h 21600"/>
                  <a:gd name="T6" fmla="*/ 10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247 w 21600"/>
                  <a:gd name="T13" fmla="*/ 4246 h 21600"/>
                  <a:gd name="T14" fmla="*/ 17353 w 21600"/>
                  <a:gd name="T15" fmla="*/ 1735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890" y="21600"/>
                    </a:lnTo>
                    <a:lnTo>
                      <a:pt x="167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eaLnBrk="0" hangingPunct="0"/>
                <a:endParaRPr lang="es-ES_tradnl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80" name="Text Box 7"/>
              <p:cNvSpPr txBox="1">
                <a:spLocks noChangeArrowheads="1"/>
              </p:cNvSpPr>
              <p:nvPr/>
            </p:nvSpPr>
            <p:spPr bwMode="auto">
              <a:xfrm rot="3552349">
                <a:off x="3235" y="1363"/>
                <a:ext cx="1728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2000">
                    <a:solidFill>
                      <a:srgbClr val="FFFFFF"/>
                    </a:solidFill>
                    <a:latin typeface="Times New Roman" pitchFamily="18" charset="0"/>
                  </a:rPr>
                  <a:t>APLICACIONES DE  GESTIÓN TRIBUTARIA</a:t>
                </a:r>
              </a:p>
            </p:txBody>
          </p:sp>
        </p:grpSp>
        <p:grpSp>
          <p:nvGrpSpPr>
            <p:cNvPr id="30776" name="Group 8"/>
            <p:cNvGrpSpPr>
              <a:grpSpLocks/>
            </p:cNvGrpSpPr>
            <p:nvPr/>
          </p:nvGrpSpPr>
          <p:grpSpPr bwMode="auto">
            <a:xfrm rot="8957903">
              <a:off x="3360" y="1872"/>
              <a:ext cx="528" cy="144"/>
              <a:chOff x="4560" y="3648"/>
              <a:chExt cx="528" cy="144"/>
            </a:xfrm>
          </p:grpSpPr>
          <p:sp>
            <p:nvSpPr>
              <p:cNvPr id="30777" name="AutoShape 9"/>
              <p:cNvSpPr>
                <a:spLocks noChangeArrowheads="1"/>
              </p:cNvSpPr>
              <p:nvPr/>
            </p:nvSpPr>
            <p:spPr bwMode="auto">
              <a:xfrm>
                <a:off x="4848" y="3648"/>
                <a:ext cx="240" cy="144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78" name="AutoShape 10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288" cy="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476250" y="3652838"/>
            <a:ext cx="2114550" cy="3055937"/>
            <a:chOff x="828" y="2164"/>
            <a:chExt cx="1332" cy="2060"/>
          </a:xfrm>
        </p:grpSpPr>
        <p:sp>
          <p:nvSpPr>
            <p:cNvPr id="30770" name="AutoShape 12"/>
            <p:cNvSpPr>
              <a:spLocks noChangeArrowheads="1"/>
            </p:cNvSpPr>
            <p:nvPr/>
          </p:nvSpPr>
          <p:spPr bwMode="auto">
            <a:xfrm rot="3608122" flipH="1" flipV="1">
              <a:off x="421" y="2772"/>
              <a:ext cx="2060" cy="843"/>
            </a:xfrm>
            <a:custGeom>
              <a:avLst/>
              <a:gdLst>
                <a:gd name="T0" fmla="*/ 1819 w 21600"/>
                <a:gd name="T1" fmla="*/ 422 h 21600"/>
                <a:gd name="T2" fmla="*/ 1030 w 21600"/>
                <a:gd name="T3" fmla="*/ 843 h 21600"/>
                <a:gd name="T4" fmla="*/ 241 w 21600"/>
                <a:gd name="T5" fmla="*/ 422 h 21600"/>
                <a:gd name="T6" fmla="*/ 103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20 w 21600"/>
                <a:gd name="T13" fmla="*/ 4330 h 21600"/>
                <a:gd name="T14" fmla="*/ 17280 w 21600"/>
                <a:gd name="T15" fmla="*/ 17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047" y="21600"/>
                  </a:lnTo>
                  <a:lnTo>
                    <a:pt x="165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71" name="Text Box 13"/>
            <p:cNvSpPr txBox="1">
              <a:spLocks noChangeArrowheads="1"/>
            </p:cNvSpPr>
            <p:nvPr/>
          </p:nvSpPr>
          <p:spPr bwMode="auto">
            <a:xfrm rot="3641447" flipH="1">
              <a:off x="473" y="2709"/>
              <a:ext cx="1727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2000">
                  <a:solidFill>
                    <a:srgbClr val="FFFFFF"/>
                  </a:solidFill>
                  <a:latin typeface="Times New Roman" pitchFamily="18" charset="0"/>
                </a:rPr>
                <a:t>OTRAS APLICACIONES (DIRECCIÓN, EE.FF., AUDITORIA, ETC.)</a:t>
              </a:r>
            </a:p>
          </p:txBody>
        </p:sp>
        <p:grpSp>
          <p:nvGrpSpPr>
            <p:cNvPr id="30772" name="Group 14"/>
            <p:cNvGrpSpPr>
              <a:grpSpLocks/>
            </p:cNvGrpSpPr>
            <p:nvPr/>
          </p:nvGrpSpPr>
          <p:grpSpPr bwMode="auto">
            <a:xfrm rot="-1998216">
              <a:off x="1632" y="2880"/>
              <a:ext cx="528" cy="144"/>
              <a:chOff x="4896" y="2928"/>
              <a:chExt cx="528" cy="144"/>
            </a:xfrm>
          </p:grpSpPr>
          <p:sp>
            <p:nvSpPr>
              <p:cNvPr id="30773" name="AutoShape 15"/>
              <p:cNvSpPr>
                <a:spLocks noChangeArrowheads="1"/>
              </p:cNvSpPr>
              <p:nvPr/>
            </p:nvSpPr>
            <p:spPr bwMode="auto">
              <a:xfrm>
                <a:off x="5184" y="2928"/>
                <a:ext cx="240" cy="144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74" name="AutoShape 16"/>
              <p:cNvSpPr>
                <a:spLocks noChangeArrowheads="1"/>
              </p:cNvSpPr>
              <p:nvPr/>
            </p:nvSpPr>
            <p:spPr bwMode="auto">
              <a:xfrm>
                <a:off x="4896" y="2928"/>
                <a:ext cx="288" cy="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1828800" y="1295400"/>
            <a:ext cx="3429000" cy="1709738"/>
            <a:chOff x="1680" y="576"/>
            <a:chExt cx="2160" cy="1152"/>
          </a:xfrm>
        </p:grpSpPr>
        <p:grpSp>
          <p:nvGrpSpPr>
            <p:cNvPr id="30764" name="Group 18"/>
            <p:cNvGrpSpPr>
              <a:grpSpLocks/>
            </p:cNvGrpSpPr>
            <p:nvPr/>
          </p:nvGrpSpPr>
          <p:grpSpPr bwMode="auto">
            <a:xfrm>
              <a:off x="1680" y="576"/>
              <a:ext cx="2160" cy="816"/>
              <a:chOff x="1680" y="576"/>
              <a:chExt cx="2160" cy="816"/>
            </a:xfrm>
          </p:grpSpPr>
          <p:sp>
            <p:nvSpPr>
              <p:cNvPr id="30768" name="AutoShape 19"/>
              <p:cNvSpPr>
                <a:spLocks noChangeArrowheads="1"/>
              </p:cNvSpPr>
              <p:nvPr/>
            </p:nvSpPr>
            <p:spPr bwMode="auto">
              <a:xfrm>
                <a:off x="1680" y="576"/>
                <a:ext cx="2160" cy="816"/>
              </a:xfrm>
              <a:custGeom>
                <a:avLst/>
                <a:gdLst>
                  <a:gd name="T0" fmla="*/ 1911 w 21600"/>
                  <a:gd name="T1" fmla="*/ 408 h 21600"/>
                  <a:gd name="T2" fmla="*/ 1080 w 21600"/>
                  <a:gd name="T3" fmla="*/ 816 h 21600"/>
                  <a:gd name="T4" fmla="*/ 250 w 21600"/>
                  <a:gd name="T5" fmla="*/ 408 h 21600"/>
                  <a:gd name="T6" fmla="*/ 108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00 w 21600"/>
                  <a:gd name="T13" fmla="*/ 4288 h 21600"/>
                  <a:gd name="T14" fmla="*/ 17310 w 21600"/>
                  <a:gd name="T15" fmla="*/ 173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990" y="21600"/>
                    </a:lnTo>
                    <a:lnTo>
                      <a:pt x="166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9" name="Text Box 20"/>
              <p:cNvSpPr txBox="1">
                <a:spLocks noChangeArrowheads="1"/>
              </p:cNvSpPr>
              <p:nvPr/>
            </p:nvSpPr>
            <p:spPr bwMode="auto">
              <a:xfrm>
                <a:off x="1872" y="672"/>
                <a:ext cx="1728" cy="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2000">
                    <a:solidFill>
                      <a:srgbClr val="FFFFFF"/>
                    </a:solidFill>
                    <a:latin typeface="Times New Roman" pitchFamily="18" charset="0"/>
                  </a:rPr>
                  <a:t>APLICACIONES DE  ENTRADA DE   DATOS</a:t>
                </a:r>
              </a:p>
            </p:txBody>
          </p:sp>
        </p:grpSp>
        <p:grpSp>
          <p:nvGrpSpPr>
            <p:cNvPr id="30765" name="Group 21"/>
            <p:cNvGrpSpPr>
              <a:grpSpLocks/>
            </p:cNvGrpSpPr>
            <p:nvPr/>
          </p:nvGrpSpPr>
          <p:grpSpPr bwMode="auto">
            <a:xfrm rot="5372410">
              <a:off x="2448" y="1392"/>
              <a:ext cx="528" cy="144"/>
              <a:chOff x="4656" y="3744"/>
              <a:chExt cx="528" cy="144"/>
            </a:xfrm>
          </p:grpSpPr>
          <p:sp>
            <p:nvSpPr>
              <p:cNvPr id="30766" name="AutoShape 22"/>
              <p:cNvSpPr>
                <a:spLocks noChangeArrowheads="1"/>
              </p:cNvSpPr>
              <p:nvPr/>
            </p:nvSpPr>
            <p:spPr bwMode="auto">
              <a:xfrm>
                <a:off x="4944" y="3744"/>
                <a:ext cx="240" cy="144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7" name="AutoShape 23"/>
              <p:cNvSpPr>
                <a:spLocks noChangeArrowheads="1"/>
              </p:cNvSpPr>
              <p:nvPr/>
            </p:nvSpPr>
            <p:spPr bwMode="auto">
              <a:xfrm>
                <a:off x="4656" y="3744"/>
                <a:ext cx="288" cy="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2" name="Group 24"/>
          <p:cNvGrpSpPr>
            <a:grpSpLocks/>
          </p:cNvGrpSpPr>
          <p:nvPr/>
        </p:nvGrpSpPr>
        <p:grpSpPr bwMode="auto">
          <a:xfrm>
            <a:off x="795338" y="1443038"/>
            <a:ext cx="1795462" cy="3057525"/>
            <a:chOff x="1029" y="676"/>
            <a:chExt cx="1131" cy="2060"/>
          </a:xfrm>
        </p:grpSpPr>
        <p:sp>
          <p:nvSpPr>
            <p:cNvPr id="30759" name="AutoShape 25"/>
            <p:cNvSpPr>
              <a:spLocks noChangeArrowheads="1"/>
            </p:cNvSpPr>
            <p:nvPr/>
          </p:nvSpPr>
          <p:spPr bwMode="auto">
            <a:xfrm rot="17991878" flipH="1">
              <a:off x="421" y="1284"/>
              <a:ext cx="2060" cy="843"/>
            </a:xfrm>
            <a:custGeom>
              <a:avLst/>
              <a:gdLst>
                <a:gd name="T0" fmla="*/ 1819 w 21600"/>
                <a:gd name="T1" fmla="*/ 422 h 21600"/>
                <a:gd name="T2" fmla="*/ 1030 w 21600"/>
                <a:gd name="T3" fmla="*/ 843 h 21600"/>
                <a:gd name="T4" fmla="*/ 241 w 21600"/>
                <a:gd name="T5" fmla="*/ 422 h 21600"/>
                <a:gd name="T6" fmla="*/ 103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20 w 21600"/>
                <a:gd name="T13" fmla="*/ 4330 h 21600"/>
                <a:gd name="T14" fmla="*/ 17280 w 21600"/>
                <a:gd name="T15" fmla="*/ 17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047" y="21600"/>
                  </a:lnTo>
                  <a:lnTo>
                    <a:pt x="165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D66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60" name="Text Box 26"/>
            <p:cNvSpPr txBox="1">
              <a:spLocks noChangeArrowheads="1"/>
            </p:cNvSpPr>
            <p:nvPr/>
          </p:nvSpPr>
          <p:spPr bwMode="auto">
            <a:xfrm rot="18047651" flipH="1">
              <a:off x="547" y="1362"/>
              <a:ext cx="172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2000">
                  <a:solidFill>
                    <a:srgbClr val="FFFFFF"/>
                  </a:solidFill>
                  <a:latin typeface="Times New Roman" pitchFamily="18" charset="0"/>
                </a:rPr>
                <a:t>APLICACIONES DE  INSPECCIÓN FINANCIERA</a:t>
              </a:r>
            </a:p>
          </p:txBody>
        </p:sp>
        <p:grpSp>
          <p:nvGrpSpPr>
            <p:cNvPr id="30761" name="Group 27"/>
            <p:cNvGrpSpPr>
              <a:grpSpLocks/>
            </p:cNvGrpSpPr>
            <p:nvPr/>
          </p:nvGrpSpPr>
          <p:grpSpPr bwMode="auto">
            <a:xfrm rot="1965575">
              <a:off x="1632" y="1920"/>
              <a:ext cx="528" cy="144"/>
              <a:chOff x="4656" y="3744"/>
              <a:chExt cx="528" cy="144"/>
            </a:xfrm>
          </p:grpSpPr>
          <p:sp>
            <p:nvSpPr>
              <p:cNvPr id="30762" name="AutoShape 28"/>
              <p:cNvSpPr>
                <a:spLocks noChangeArrowheads="1"/>
              </p:cNvSpPr>
              <p:nvPr/>
            </p:nvSpPr>
            <p:spPr bwMode="auto">
              <a:xfrm>
                <a:off x="4944" y="3744"/>
                <a:ext cx="240" cy="144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3" name="AutoShape 29"/>
              <p:cNvSpPr>
                <a:spLocks noChangeArrowheads="1"/>
              </p:cNvSpPr>
              <p:nvPr/>
            </p:nvSpPr>
            <p:spPr bwMode="auto">
              <a:xfrm>
                <a:off x="4656" y="3744"/>
                <a:ext cx="288" cy="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8" name="Group 30"/>
          <p:cNvGrpSpPr>
            <a:grpSpLocks/>
          </p:cNvGrpSpPr>
          <p:nvPr/>
        </p:nvGrpSpPr>
        <p:grpSpPr bwMode="auto">
          <a:xfrm>
            <a:off x="1905000" y="5141913"/>
            <a:ext cx="3352800" cy="1709737"/>
            <a:chOff x="1728" y="3168"/>
            <a:chExt cx="2112" cy="1152"/>
          </a:xfrm>
        </p:grpSpPr>
        <p:sp>
          <p:nvSpPr>
            <p:cNvPr id="30754" name="AutoShape 31"/>
            <p:cNvSpPr>
              <a:spLocks noChangeArrowheads="1"/>
            </p:cNvSpPr>
            <p:nvPr/>
          </p:nvSpPr>
          <p:spPr bwMode="auto">
            <a:xfrm flipV="1">
              <a:off x="1728" y="3504"/>
              <a:ext cx="2112" cy="816"/>
            </a:xfrm>
            <a:custGeom>
              <a:avLst/>
              <a:gdLst>
                <a:gd name="T0" fmla="*/ 1882 w 21600"/>
                <a:gd name="T1" fmla="*/ 408 h 21600"/>
                <a:gd name="T2" fmla="*/ 1056 w 21600"/>
                <a:gd name="T3" fmla="*/ 816 h 21600"/>
                <a:gd name="T4" fmla="*/ 230 w 21600"/>
                <a:gd name="T5" fmla="*/ 408 h 21600"/>
                <a:gd name="T6" fmla="*/ 105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52 w 21600"/>
                <a:gd name="T13" fmla="*/ 4156 h 21600"/>
                <a:gd name="T14" fmla="*/ 17448 w 21600"/>
                <a:gd name="T15" fmla="*/ 1744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709" y="21600"/>
                  </a:lnTo>
                  <a:lnTo>
                    <a:pt x="168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es-ES_tradnl">
                <a:solidFill>
                  <a:srgbClr val="CCCC00"/>
                </a:solidFill>
                <a:latin typeface="Times New Roman" pitchFamily="18" charset="0"/>
              </a:endParaRPr>
            </a:p>
          </p:txBody>
        </p:sp>
        <p:sp>
          <p:nvSpPr>
            <p:cNvPr id="30755" name="Text Box 32"/>
            <p:cNvSpPr txBox="1">
              <a:spLocks noChangeArrowheads="1"/>
            </p:cNvSpPr>
            <p:nvPr/>
          </p:nvSpPr>
          <p:spPr bwMode="auto">
            <a:xfrm>
              <a:off x="1920" y="3686"/>
              <a:ext cx="1728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2000">
                  <a:solidFill>
                    <a:srgbClr val="FFFFFF"/>
                  </a:solidFill>
                  <a:latin typeface="Times New Roman" pitchFamily="18" charset="0"/>
                </a:rPr>
                <a:t>APLICACIONES DE  RECAUDACIÓN</a:t>
              </a:r>
            </a:p>
          </p:txBody>
        </p:sp>
        <p:grpSp>
          <p:nvGrpSpPr>
            <p:cNvPr id="30756" name="Group 33"/>
            <p:cNvGrpSpPr>
              <a:grpSpLocks/>
            </p:cNvGrpSpPr>
            <p:nvPr/>
          </p:nvGrpSpPr>
          <p:grpSpPr bwMode="auto">
            <a:xfrm rot="-5400000">
              <a:off x="2496" y="3360"/>
              <a:ext cx="528" cy="144"/>
              <a:chOff x="4992" y="3024"/>
              <a:chExt cx="528" cy="144"/>
            </a:xfrm>
          </p:grpSpPr>
          <p:sp>
            <p:nvSpPr>
              <p:cNvPr id="30757" name="AutoShape 34"/>
              <p:cNvSpPr>
                <a:spLocks noChangeArrowheads="1"/>
              </p:cNvSpPr>
              <p:nvPr/>
            </p:nvSpPr>
            <p:spPr bwMode="auto">
              <a:xfrm>
                <a:off x="5280" y="3024"/>
                <a:ext cx="240" cy="144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rgbClr val="CCCC00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8" name="AutoShape 35"/>
              <p:cNvSpPr>
                <a:spLocks noChangeArrowheads="1"/>
              </p:cNvSpPr>
              <p:nvPr/>
            </p:nvSpPr>
            <p:spPr bwMode="auto">
              <a:xfrm>
                <a:off x="4992" y="3024"/>
                <a:ext cx="288" cy="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4" name="Group 36"/>
          <p:cNvGrpSpPr>
            <a:grpSpLocks/>
          </p:cNvGrpSpPr>
          <p:nvPr/>
        </p:nvGrpSpPr>
        <p:grpSpPr bwMode="auto">
          <a:xfrm>
            <a:off x="4495800" y="3652838"/>
            <a:ext cx="1828800" cy="3055937"/>
            <a:chOff x="3360" y="2164"/>
            <a:chExt cx="1152" cy="2060"/>
          </a:xfrm>
        </p:grpSpPr>
        <p:grpSp>
          <p:nvGrpSpPr>
            <p:cNvPr id="30748" name="Group 37"/>
            <p:cNvGrpSpPr>
              <a:grpSpLocks/>
            </p:cNvGrpSpPr>
            <p:nvPr/>
          </p:nvGrpSpPr>
          <p:grpSpPr bwMode="auto">
            <a:xfrm>
              <a:off x="3656" y="2164"/>
              <a:ext cx="856" cy="2060"/>
              <a:chOff x="3656" y="2164"/>
              <a:chExt cx="856" cy="2060"/>
            </a:xfrm>
          </p:grpSpPr>
          <p:sp>
            <p:nvSpPr>
              <p:cNvPr id="30752" name="AutoShape 38"/>
              <p:cNvSpPr>
                <a:spLocks noChangeArrowheads="1"/>
              </p:cNvSpPr>
              <p:nvPr/>
            </p:nvSpPr>
            <p:spPr bwMode="auto">
              <a:xfrm rot="17991878" flipV="1">
                <a:off x="3061" y="2772"/>
                <a:ext cx="2060" cy="843"/>
              </a:xfrm>
              <a:custGeom>
                <a:avLst/>
                <a:gdLst>
                  <a:gd name="T0" fmla="*/ 1819 w 21600"/>
                  <a:gd name="T1" fmla="*/ 422 h 21600"/>
                  <a:gd name="T2" fmla="*/ 1030 w 21600"/>
                  <a:gd name="T3" fmla="*/ 843 h 21600"/>
                  <a:gd name="T4" fmla="*/ 241 w 21600"/>
                  <a:gd name="T5" fmla="*/ 422 h 21600"/>
                  <a:gd name="T6" fmla="*/ 103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20 w 21600"/>
                  <a:gd name="T13" fmla="*/ 4330 h 21600"/>
                  <a:gd name="T14" fmla="*/ 17280 w 21600"/>
                  <a:gd name="T15" fmla="*/ 172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047" y="21600"/>
                    </a:lnTo>
                    <a:lnTo>
                      <a:pt x="1655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3" name="Text Box 39"/>
              <p:cNvSpPr txBox="1">
                <a:spLocks noChangeArrowheads="1"/>
              </p:cNvSpPr>
              <p:nvPr/>
            </p:nvSpPr>
            <p:spPr bwMode="auto">
              <a:xfrm rot="18047651" flipH="1">
                <a:off x="3157" y="2825"/>
                <a:ext cx="1728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2000">
                    <a:solidFill>
                      <a:srgbClr val="FFFFFF"/>
                    </a:solidFill>
                    <a:latin typeface="Times New Roman" pitchFamily="18" charset="0"/>
                  </a:rPr>
                  <a:t>APLICACIONES GENERALES 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20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749" name="Group 40"/>
            <p:cNvGrpSpPr>
              <a:grpSpLocks/>
            </p:cNvGrpSpPr>
            <p:nvPr/>
          </p:nvGrpSpPr>
          <p:grpSpPr bwMode="auto">
            <a:xfrm rot="-8829350">
              <a:off x="3360" y="2880"/>
              <a:ext cx="528" cy="144"/>
              <a:chOff x="4848" y="3936"/>
              <a:chExt cx="528" cy="144"/>
            </a:xfrm>
          </p:grpSpPr>
          <p:sp>
            <p:nvSpPr>
              <p:cNvPr id="30750" name="AutoShape 41"/>
              <p:cNvSpPr>
                <a:spLocks noChangeArrowheads="1"/>
              </p:cNvSpPr>
              <p:nvPr/>
            </p:nvSpPr>
            <p:spPr bwMode="auto">
              <a:xfrm>
                <a:off x="5136" y="3936"/>
                <a:ext cx="240" cy="144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rgbClr val="CC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1" name="AutoShape 42"/>
              <p:cNvSpPr>
                <a:spLocks noChangeArrowheads="1"/>
              </p:cNvSpPr>
              <p:nvPr/>
            </p:nvSpPr>
            <p:spPr bwMode="auto">
              <a:xfrm>
                <a:off x="4848" y="3936"/>
                <a:ext cx="288" cy="144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6172200" y="1366838"/>
            <a:ext cx="2819400" cy="457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FF00"/>
              </a:buClr>
              <a:buFont typeface="Monotype Sorts"/>
              <a:buNone/>
            </a:pPr>
            <a:r>
              <a:rPr lang="es-ES_tradnl" sz="2400" b="1" i="1">
                <a:solidFill>
                  <a:schemeClr val="bg1"/>
                </a:solidFill>
                <a:latin typeface="Times New Roman" pitchFamily="18" charset="0"/>
              </a:rPr>
              <a:t>¿C</a:t>
            </a:r>
            <a:r>
              <a:rPr lang="es-ES_tradnl" sz="2400" b="1" i="1">
                <a:solidFill>
                  <a:srgbClr val="FFFFFF"/>
                </a:solidFill>
                <a:latin typeface="Times New Roman" pitchFamily="18" charset="0"/>
              </a:rPr>
              <a:t>ómo es la </a:t>
            </a:r>
            <a:r>
              <a:rPr lang="es-ES_tradnl" sz="2400" b="1" i="1">
                <a:solidFill>
                  <a:schemeClr val="bg1"/>
                </a:solidFill>
                <a:latin typeface="Times New Roman" pitchFamily="18" charset="0"/>
              </a:rPr>
              <a:t>BDC?</a:t>
            </a:r>
          </a:p>
        </p:txBody>
      </p:sp>
      <p:sp>
        <p:nvSpPr>
          <p:cNvPr id="52" name="Text Box 44"/>
          <p:cNvSpPr txBox="1">
            <a:spLocks noChangeArrowheads="1"/>
          </p:cNvSpPr>
          <p:nvPr/>
        </p:nvSpPr>
        <p:spPr bwMode="auto">
          <a:xfrm>
            <a:off x="6705600" y="4933950"/>
            <a:ext cx="2286000" cy="36671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00"/>
              </a:buClr>
              <a:buFont typeface="Monotype Sorts"/>
              <a:buNone/>
            </a:pPr>
            <a:r>
              <a:rPr lang="es-ES_tradnl" sz="2000" b="1" i="1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s-ES_tradnl" sz="2000" b="1" i="1">
                <a:solidFill>
                  <a:srgbClr val="FFFFFF"/>
                </a:solidFill>
                <a:latin typeface="Times New Roman" pitchFamily="18" charset="0"/>
              </a:rPr>
              <a:t>ontribuyentes</a:t>
            </a:r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>
            <a:off x="6705600" y="5219700"/>
            <a:ext cx="2286000" cy="366713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00"/>
              </a:buClr>
              <a:buFont typeface="Monotype Sorts"/>
              <a:buNone/>
            </a:pPr>
            <a:r>
              <a:rPr lang="es-ES_tradnl" sz="2000" b="1" i="1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s-ES_tradnl" sz="2000" b="1" i="1">
                <a:solidFill>
                  <a:srgbClr val="FFFFFF"/>
                </a:solidFill>
                <a:latin typeface="Times New Roman" pitchFamily="18" charset="0"/>
              </a:rPr>
              <a:t>orporativa</a:t>
            </a:r>
          </a:p>
        </p:txBody>
      </p: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6705600" y="5503863"/>
            <a:ext cx="2286000" cy="366712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00"/>
              </a:buClr>
              <a:buFont typeface="Monotype Sorts"/>
              <a:buNone/>
            </a:pPr>
            <a:r>
              <a:rPr lang="es-ES_tradnl" sz="2000" b="1" i="1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s-ES_tradnl" sz="2000" b="1" i="1">
                <a:solidFill>
                  <a:srgbClr val="FFFFFF"/>
                </a:solidFill>
                <a:latin typeface="Times New Roman" pitchFamily="18" charset="0"/>
              </a:rPr>
              <a:t>entralizada</a:t>
            </a: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6705600" y="5846763"/>
            <a:ext cx="2286000" cy="366712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00"/>
              </a:buClr>
              <a:buFont typeface="Monotype Sorts"/>
              <a:buNone/>
            </a:pPr>
            <a:r>
              <a:rPr lang="es-ES_tradnl" sz="2000" b="1" i="1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s-ES_tradnl" sz="2000" b="1" i="1">
                <a:solidFill>
                  <a:srgbClr val="FFFFFF"/>
                </a:solidFill>
                <a:latin typeface="Times New Roman" pitchFamily="18" charset="0"/>
              </a:rPr>
              <a:t>onsolidada</a:t>
            </a:r>
          </a:p>
        </p:txBody>
      </p:sp>
      <p:sp>
        <p:nvSpPr>
          <p:cNvPr id="56" name="Line 48"/>
          <p:cNvSpPr>
            <a:spLocks noChangeShapeType="1"/>
          </p:cNvSpPr>
          <p:nvPr/>
        </p:nvSpPr>
        <p:spPr bwMode="auto">
          <a:xfrm>
            <a:off x="7848600" y="2868613"/>
            <a:ext cx="0" cy="4270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7162800" y="2084388"/>
            <a:ext cx="1828800" cy="9159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00"/>
              </a:buClr>
              <a:buFont typeface="Monotype Sorts"/>
              <a:buNone/>
            </a:pPr>
            <a:r>
              <a:rPr lang="es-ES_tradnl" sz="2000" b="1" i="1">
                <a:solidFill>
                  <a:srgbClr val="FFFFFF"/>
                </a:solidFill>
                <a:latin typeface="Times New Roman" pitchFamily="18" charset="0"/>
              </a:rPr>
              <a:t>Estructura </a:t>
            </a:r>
          </a:p>
          <a:p>
            <a:pPr eaLnBrk="0" hangingPunct="0">
              <a:lnSpc>
                <a:spcPct val="90000"/>
              </a:lnSpc>
              <a:buClr>
                <a:srgbClr val="FFFF00"/>
              </a:buClr>
              <a:buFont typeface="Monotype Sorts"/>
              <a:buNone/>
            </a:pPr>
            <a:r>
              <a:rPr lang="es-ES_tradnl" sz="2000" b="1" i="1">
                <a:solidFill>
                  <a:srgbClr val="FFFFFF"/>
                </a:solidFill>
                <a:latin typeface="Times New Roman" pitchFamily="18" charset="0"/>
              </a:rPr>
              <a:t>Única de </a:t>
            </a:r>
          </a:p>
          <a:p>
            <a:pPr eaLnBrk="0" hangingPunct="0">
              <a:lnSpc>
                <a:spcPct val="90000"/>
              </a:lnSpc>
              <a:buClr>
                <a:srgbClr val="FFFF00"/>
              </a:buClr>
              <a:buFont typeface="Monotype Sorts"/>
              <a:buNone/>
            </a:pPr>
            <a:r>
              <a:rPr lang="es-ES_tradnl" sz="2000" b="1" i="1">
                <a:solidFill>
                  <a:srgbClr val="FFFFFF"/>
                </a:solidFill>
                <a:latin typeface="Times New Roman" pitchFamily="18" charset="0"/>
              </a:rPr>
              <a:t>Datos</a:t>
            </a:r>
          </a:p>
        </p:txBody>
      </p:sp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7239000" y="3224213"/>
            <a:ext cx="1752600" cy="1465262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00"/>
              </a:buClr>
              <a:buFont typeface="Monotype Sorts"/>
              <a:buNone/>
            </a:pPr>
            <a:r>
              <a:rPr lang="es-ES_tradnl" sz="2000" b="1" i="1">
                <a:solidFill>
                  <a:srgbClr val="FFFFFF"/>
                </a:solidFill>
                <a:latin typeface="Times New Roman" pitchFamily="18" charset="0"/>
              </a:rPr>
              <a:t>Conjunto de Sistemas Informáticos Inter-relacionados</a:t>
            </a:r>
          </a:p>
        </p:txBody>
      </p:sp>
      <p:sp>
        <p:nvSpPr>
          <p:cNvPr id="59" name="Line 51"/>
          <p:cNvSpPr>
            <a:spLocks noChangeShapeType="1"/>
          </p:cNvSpPr>
          <p:nvPr/>
        </p:nvSpPr>
        <p:spPr bwMode="auto">
          <a:xfrm>
            <a:off x="7848600" y="1800225"/>
            <a:ext cx="1588" cy="355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52"/>
          <p:cNvSpPr>
            <a:spLocks noChangeShapeType="1"/>
          </p:cNvSpPr>
          <p:nvPr/>
        </p:nvSpPr>
        <p:spPr bwMode="auto">
          <a:xfrm>
            <a:off x="7848600" y="4578350"/>
            <a:ext cx="0" cy="4270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Text Box 57"/>
          <p:cNvSpPr txBox="1">
            <a:spLocks noChangeArrowheads="1"/>
          </p:cNvSpPr>
          <p:nvPr/>
        </p:nvSpPr>
        <p:spPr bwMode="auto">
          <a:xfrm>
            <a:off x="2286000" y="0"/>
            <a:ext cx="6324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n-US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 autoUpdateAnimBg="0"/>
      <p:bldP spid="51" grpId="0" animBg="1" autoUpdateAnimBg="0"/>
      <p:bldP spid="52" grpId="0" animBg="1" autoUpdateAnimBg="0"/>
      <p:bldP spid="53" grpId="0" animBg="1" autoUpdateAnimBg="0"/>
      <p:bldP spid="54" grpId="0" animBg="1" autoUpdateAnimBg="0"/>
      <p:bldP spid="55" grpId="0" animBg="1" autoUpdateAnimBg="0"/>
      <p:bldP spid="56" grpId="0" animBg="1"/>
      <p:bldP spid="57" grpId="0" animBg="1" autoUpdateAnimBg="0"/>
      <p:bldP spid="58" grpId="0" animBg="1" autoUpdateAnimBg="0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6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36575" y="1644600"/>
            <a:ext cx="8070850" cy="45704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0" algn="l"/>
                <a:tab pos="4667250" algn="l"/>
              </a:tabLst>
              <a:defRPr/>
            </a:pPr>
            <a:endParaRPr lang="es-ES_tradnl" sz="1400" b="1" dirty="0">
              <a:solidFill>
                <a:srgbClr val="000099"/>
              </a:solidFill>
              <a:latin typeface="Arial" charset="0"/>
            </a:endParaRPr>
          </a:p>
          <a:p>
            <a:pPr>
              <a:buFontTx/>
              <a:buChar char="•"/>
              <a:tabLst>
                <a:tab pos="4572000" algn="l"/>
                <a:tab pos="4667250" algn="l"/>
              </a:tabLst>
              <a:defRPr/>
            </a:pPr>
            <a:endParaRPr lang="es-ES_tradnl" sz="1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/>
        </p:nvSpPr>
        <p:spPr>
          <a:xfrm>
            <a:off x="646113" y="1671638"/>
            <a:ext cx="7858125" cy="45259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20000"/>
              </a:lnSpc>
              <a:buFontTx/>
              <a:buNone/>
              <a:defRPr/>
            </a:pPr>
            <a:r>
              <a:rPr lang="es-ES" sz="3600" b="1" spc="-1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 declaración censal, </a:t>
            </a:r>
            <a:r>
              <a:rPr lang="es-ES" sz="3600" spc="-1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 la herramienta esencial para la formación del CEPR y debe permitir que se comuniquen todos los datos, ya sean básicos o específicos, por parte de cada empresario, profesional o retenedor y además, las variaciones respecto de la información que contiene en el momento más cercano a que se produzcan. </a:t>
            </a:r>
          </a:p>
          <a:p>
            <a:pPr marL="0" indent="0" algn="just">
              <a:lnSpc>
                <a:spcPct val="120000"/>
              </a:lnSpc>
              <a:buFontTx/>
              <a:buNone/>
              <a:defRPr/>
            </a:pPr>
            <a:endParaRPr lang="es-ES" sz="3600" spc="-1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indent="-254000">
              <a:lnSpc>
                <a:spcPct val="120000"/>
              </a:lnSpc>
              <a:spcBef>
                <a:spcPts val="600"/>
              </a:spcBef>
              <a:buClr>
                <a:srgbClr val="000099"/>
              </a:buClr>
              <a:buFontTx/>
              <a:buNone/>
              <a:defRPr/>
            </a:pPr>
            <a:endParaRPr lang="es-ES" sz="29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s-E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74779" y="642918"/>
            <a:ext cx="592935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La declaración censal: Modelo 036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0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1785926"/>
            <a:ext cx="8039128" cy="46340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0" algn="l"/>
                <a:tab pos="4667250" algn="l"/>
              </a:tabLst>
              <a:defRPr/>
            </a:pPr>
            <a:endParaRPr lang="es-ES_tradnl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572000" algn="l"/>
                <a:tab pos="4667250" algn="l"/>
              </a:tabLst>
              <a:defRPr/>
            </a:pPr>
            <a:endParaRPr lang="es-ES_tradnl" sz="1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642938" y="1838325"/>
            <a:ext cx="7643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just">
              <a:spcBef>
                <a:spcPct val="50000"/>
              </a:spcBef>
            </a:pPr>
            <a:r>
              <a:rPr lang="es-ES" sz="2200" b="1" u="sng">
                <a:solidFill>
                  <a:srgbClr val="000099"/>
                </a:solidFill>
                <a:cs typeface="Arial" charset="0"/>
              </a:rPr>
              <a:t>Declaraciones censales</a:t>
            </a:r>
            <a:r>
              <a:rPr lang="es-ES" sz="2200" b="1">
                <a:solidFill>
                  <a:srgbClr val="000099"/>
                </a:solidFill>
                <a:cs typeface="Arial" charset="0"/>
              </a:rPr>
              <a:t>: Modelos</a:t>
            </a:r>
            <a:endParaRPr lang="es-ES" sz="220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32775" name="Text Box 16"/>
          <p:cNvSpPr txBox="1">
            <a:spLocks noChangeArrowheads="1"/>
          </p:cNvSpPr>
          <p:nvPr/>
        </p:nvSpPr>
        <p:spPr bwMode="auto">
          <a:xfrm>
            <a:off x="642938" y="2378075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tabLst>
                <a:tab pos="892175" algn="l"/>
              </a:tabLst>
            </a:pPr>
            <a:r>
              <a:rPr lang="es-ES" sz="2000">
                <a:solidFill>
                  <a:srgbClr val="000099"/>
                </a:solidFill>
                <a:ea typeface="Arial Unicode MS" pitchFamily="34" charset="-128"/>
                <a:cs typeface="Arial" charset="0"/>
              </a:rPr>
              <a:t>Finalidad: Inscripción, modificación de datos censales y/o  baja en los diferentes Registros de contribuyentes  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642938" y="3257550"/>
            <a:ext cx="7643812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 defTabSz="379413" fontAlgn="auto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68288" algn="l"/>
              </a:tabLst>
              <a:defRPr/>
            </a:pPr>
            <a:r>
              <a:rPr lang="es-E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MODELO 030: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Comunicación de cambio de domicilio o de variación 				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de 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datos personales o familiares </a:t>
            </a:r>
          </a:p>
          <a:p>
            <a:pPr marL="268288" indent="-268288" defTabSz="379413" fontAlgn="auto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68288" algn="l"/>
              </a:tabLst>
              <a:defRPr/>
            </a:pPr>
            <a:r>
              <a:rPr lang="es-E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MODELO </a:t>
            </a:r>
            <a:r>
              <a:rPr lang="es-E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036: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Declaración censal de alta, modificación y baja en el 			 		 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censo 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de </a:t>
            </a:r>
            <a:r>
              <a:rPr lang="es-ES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Emp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./Prof./ </a:t>
            </a:r>
            <a:r>
              <a:rPr lang="es-ES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Ret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</a:p>
          <a:p>
            <a:pPr marL="268288" indent="-268288" defTabSz="379413" fontAlgn="auto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68288" algn="l"/>
              </a:tabLst>
              <a:defRPr/>
            </a:pPr>
            <a:r>
              <a:rPr lang="es-E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MODELO 037: 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Declaración censal 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simplificada</a:t>
            </a:r>
            <a:endParaRPr lang="es-ES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268288" indent="-268288" defTabSz="379413" fontAlgn="auto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68288" algn="l"/>
              </a:tabLst>
              <a:defRPr/>
            </a:pPr>
            <a:r>
              <a:rPr lang="es-E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MODELO </a:t>
            </a:r>
            <a:r>
              <a:rPr lang="es-E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840</a:t>
            </a:r>
            <a:r>
              <a:rPr lang="es-E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Declaración del Impuesto sobre Actividades 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						       Económicas</a:t>
            </a:r>
            <a:endParaRPr lang="es-ES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268288" indent="-268288" defTabSz="379413" fontAlgn="auto">
              <a:spcBef>
                <a:spcPts val="90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268288" algn="l"/>
              </a:tabLst>
              <a:defRPr/>
            </a:pPr>
            <a:r>
              <a:rPr lang="es-ES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MODELO D-100</a:t>
            </a:r>
            <a:r>
              <a:rPr lang="es-E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 Declaración Anual Renta personas físicas I.R.P.F</a:t>
            </a:r>
          </a:p>
        </p:txBody>
      </p:sp>
      <p:sp>
        <p:nvSpPr>
          <p:cNvPr id="32777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3188" y="1300163"/>
            <a:ext cx="3870325" cy="342900"/>
          </a:xfrm>
          <a:prstGeom prst="actionButtonBlank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>
                <a:solidFill>
                  <a:srgbClr val="000099"/>
                </a:solidFill>
                <a:cs typeface="Arial" charset="0"/>
              </a:rPr>
              <a:t>Tipos de declaraciones I</a:t>
            </a:r>
            <a:endParaRPr lang="es-ES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3400" y="571480"/>
            <a:ext cx="803912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Entrada de datos en el sistema de información censal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4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1785926"/>
            <a:ext cx="8070850" cy="43577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0" algn="l"/>
                <a:tab pos="4667250" algn="l"/>
              </a:tabLst>
              <a:defRPr/>
            </a:pPr>
            <a:endParaRPr lang="es-ES_tradnl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572000" algn="l"/>
                <a:tab pos="4667250" algn="l"/>
              </a:tabLst>
              <a:defRPr/>
            </a:pPr>
            <a:endParaRPr lang="es-ES_tradnl" sz="1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642938" y="2714625"/>
            <a:ext cx="764381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s-ES" b="1">
                <a:solidFill>
                  <a:srgbClr val="000099"/>
                </a:solidFill>
                <a:cs typeface="Arial" charset="0"/>
              </a:rPr>
              <a:t>Declaración-liquidación</a:t>
            </a:r>
          </a:p>
          <a:p>
            <a:pPr marL="268288" indent="-268288" algn="just">
              <a:spcBef>
                <a:spcPts val="400"/>
              </a:spcBef>
            </a:pPr>
            <a:r>
              <a:rPr lang="es-ES">
                <a:solidFill>
                  <a:srgbClr val="000099"/>
                </a:solidFill>
                <a:ea typeface="Arial Unicode MS" pitchFamily="34" charset="-128"/>
                <a:cs typeface="Arial" charset="0"/>
              </a:rPr>
              <a:t>	Datos fiscales y liquidación</a:t>
            </a:r>
            <a:endParaRPr lang="es-ES">
              <a:solidFill>
                <a:srgbClr val="000099"/>
              </a:solidFill>
              <a:cs typeface="Arial" charset="0"/>
            </a:endParaRPr>
          </a:p>
          <a:p>
            <a:pPr marL="268288" indent="-268288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s-ES" b="1">
                <a:solidFill>
                  <a:srgbClr val="000099"/>
                </a:solidFill>
                <a:cs typeface="Arial" charset="0"/>
              </a:rPr>
              <a:t>Doc. de Ingreso / Devolución (Información contable)</a:t>
            </a:r>
          </a:p>
          <a:p>
            <a:pPr marL="268288" indent="-268288" algn="just">
              <a:spcBef>
                <a:spcPts val="400"/>
              </a:spcBef>
            </a:pPr>
            <a:r>
              <a:rPr lang="es-ES" sz="16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s-ES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Documento para ingresar o solicitar devolución del resultado de la liquidación</a:t>
            </a:r>
            <a:endParaRPr lang="es-ES" b="1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14375" y="4984750"/>
            <a:ext cx="757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s-ES" spc="-50" dirty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Su finalidad es de carácter informativo, y proporcionan información sobre todo tipo de rendimientos, de bienes inmuebles, de </a:t>
            </a:r>
            <a:r>
              <a:rPr lang="es-ES" spc="-50" dirty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préstamos </a:t>
            </a:r>
            <a:r>
              <a:rPr lang="es-ES" spc="-50" dirty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hipotecarios, operaciones de compraventa</a:t>
            </a:r>
            <a:r>
              <a:rPr lang="es-ES" spc="-50" dirty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, consumos eléctricos </a:t>
            </a:r>
            <a:r>
              <a:rPr lang="es-ES" spc="-50" dirty="0" err="1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etc</a:t>
            </a:r>
            <a:endParaRPr lang="es-ES" spc="-5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42938" y="1838325"/>
            <a:ext cx="7643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just">
              <a:spcBef>
                <a:spcPct val="50000"/>
              </a:spcBef>
            </a:pPr>
            <a:r>
              <a:rPr lang="es-ES" sz="2200" b="1" u="sng">
                <a:solidFill>
                  <a:srgbClr val="000099"/>
                </a:solidFill>
                <a:cs typeface="Arial" charset="0"/>
              </a:rPr>
              <a:t>Declaraciones fiscales</a:t>
            </a:r>
            <a:endParaRPr lang="es-ES" sz="220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33801" name="AutoShape 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43188" y="1300163"/>
            <a:ext cx="3870325" cy="342900"/>
          </a:xfrm>
          <a:prstGeom prst="actionButtonBlank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>
                <a:solidFill>
                  <a:srgbClr val="000099"/>
                </a:solidFill>
                <a:cs typeface="Arial" charset="0"/>
              </a:rPr>
              <a:t>Tipos de declaraciones II</a:t>
            </a:r>
            <a:endParaRPr lang="es-ES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3400" y="571480"/>
            <a:ext cx="803912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Entrada de datos en el sistema de información censal</a:t>
            </a:r>
          </a:p>
        </p:txBody>
      </p:sp>
      <p:sp>
        <p:nvSpPr>
          <p:cNvPr id="33803" name="Text Box 9"/>
          <p:cNvSpPr txBox="1">
            <a:spLocks noChangeArrowheads="1"/>
          </p:cNvSpPr>
          <p:nvPr/>
        </p:nvSpPr>
        <p:spPr bwMode="auto">
          <a:xfrm>
            <a:off x="642938" y="4557713"/>
            <a:ext cx="76438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just">
              <a:spcBef>
                <a:spcPct val="50000"/>
              </a:spcBef>
            </a:pPr>
            <a:r>
              <a:rPr lang="es-ES" sz="2200" b="1" u="sng">
                <a:solidFill>
                  <a:srgbClr val="000099"/>
                </a:solidFill>
                <a:cs typeface="Arial" charset="0"/>
              </a:rPr>
              <a:t>Declaraciones informativas</a:t>
            </a:r>
            <a:endParaRPr lang="es-ES" sz="220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642938" y="2378075"/>
            <a:ext cx="7786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1165225">
              <a:spcBef>
                <a:spcPct val="50000"/>
              </a:spcBef>
              <a:tabLst>
                <a:tab pos="1165225" algn="l"/>
              </a:tabLst>
            </a:pPr>
            <a:r>
              <a:rPr lang="es-ES" sz="2000">
                <a:solidFill>
                  <a:srgbClr val="000099"/>
                </a:solidFill>
                <a:ea typeface="Arial Unicode MS" pitchFamily="34" charset="-128"/>
                <a:cs typeface="Arial" charset="0"/>
              </a:rPr>
              <a:t>Finalidad:</a:t>
            </a:r>
            <a:r>
              <a:rPr lang="es-ES" sz="2000">
                <a:solidFill>
                  <a:schemeClr val="bg1"/>
                </a:solidFill>
                <a:ea typeface="Arial Unicode MS" pitchFamily="34" charset="-128"/>
                <a:cs typeface="Arial" charset="0"/>
              </a:rPr>
              <a:t>x</a:t>
            </a:r>
            <a:r>
              <a:rPr lang="es-ES" sz="2000">
                <a:solidFill>
                  <a:srgbClr val="000099"/>
                </a:solidFill>
                <a:ea typeface="Arial Unicode MS" pitchFamily="34" charset="-128"/>
                <a:cs typeface="Arial" charset="0"/>
              </a:rPr>
              <a:t>Posibilitar el cumplimiento de las obligaciones tributarias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8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42938"/>
            <a:ext cx="7429500" cy="55721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2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6575" y="1532691"/>
            <a:ext cx="8070850" cy="45704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572000" algn="l"/>
                <a:tab pos="4667250" algn="l"/>
              </a:tabLst>
              <a:defRPr/>
            </a:pPr>
            <a:endParaRPr lang="es-ES_tradnl" sz="1400" b="1" dirty="0">
              <a:solidFill>
                <a:srgbClr val="000099"/>
              </a:solidFill>
              <a:latin typeface="Arial" charset="0"/>
            </a:endParaRPr>
          </a:p>
          <a:p>
            <a:pPr>
              <a:buFontTx/>
              <a:buChar char="•"/>
              <a:tabLst>
                <a:tab pos="4572000" algn="l"/>
                <a:tab pos="4667250" algn="l"/>
              </a:tabLst>
              <a:defRPr/>
            </a:pPr>
            <a:endParaRPr lang="es-ES_tradnl" sz="1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6113" y="1589088"/>
            <a:ext cx="779145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57188" indent="-357188">
              <a:buFontTx/>
              <a:buAutoNum type="alphaUcPeriod"/>
              <a:defRPr/>
            </a:pPr>
            <a:r>
              <a:rPr lang="es-ES" sz="2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Declaración Censal de Alta en el Censo de EPR</a:t>
            </a:r>
          </a:p>
          <a:p>
            <a:pPr marL="714375" lvl="2" indent="-357188">
              <a:spcBef>
                <a:spcPts val="1200"/>
              </a:spcBef>
              <a:buFont typeface="Wingdings" pitchFamily="2" charset="2"/>
              <a:buAutoNum type="alphaLcParenR"/>
              <a:defRPr/>
            </a:pPr>
            <a:r>
              <a:rPr lang="es-E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Fines para los que se utiliza</a:t>
            </a:r>
          </a:p>
          <a:p>
            <a:pPr marL="981075" lvl="3" indent="-2667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ES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Solicitar NIF </a:t>
            </a:r>
          </a:p>
          <a:p>
            <a:pPr marL="981075" lvl="3" indent="-2667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ES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Renunciar a regímenes aplicables en IRPF e IVA</a:t>
            </a:r>
          </a:p>
          <a:p>
            <a:pPr marL="981075" lvl="3" indent="-2667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ES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Comunicar aspectos relevantes para la correcta tributación en el IVA: declarar si es declaración previa al inicio de actividades, proponer porcentaje prorrata...</a:t>
            </a:r>
          </a:p>
          <a:p>
            <a:pPr marL="981075" lvl="3" indent="-2667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ES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Señalar sujeción o no al Impuesto sobre Sociedades, u optar por la forma de realizar los pagos a cuenta.</a:t>
            </a:r>
          </a:p>
          <a:p>
            <a:pPr marL="981075" lvl="3" indent="-2667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ES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Comunicar periodicidad autoliquidaciones de retenciones cuenta por determinadas entidades</a:t>
            </a:r>
          </a:p>
          <a:p>
            <a:pPr marL="981075" lvl="3" indent="-2667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ES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Solicitar la inclusión en el Registro de Operadores Intracomunitarios</a:t>
            </a:r>
          </a:p>
          <a:p>
            <a:pPr marL="1828800" lvl="3" indent="-457200">
              <a:buFont typeface="Wingdings" pitchFamily="2" charset="2"/>
              <a:buNone/>
              <a:defRPr/>
            </a:pPr>
            <a:endParaRPr lang="es-E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89027" y="531009"/>
            <a:ext cx="664373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Modelo 036: Alta y solicitud de NIF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Line 12"/>
          <p:cNvSpPr>
            <a:spLocks noChangeShapeType="1"/>
          </p:cNvSpPr>
          <p:nvPr/>
        </p:nvSpPr>
        <p:spPr bwMode="auto">
          <a:xfrm>
            <a:off x="3452813" y="4019550"/>
            <a:ext cx="0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6" name="Line 13"/>
          <p:cNvSpPr>
            <a:spLocks noChangeShapeType="1"/>
          </p:cNvSpPr>
          <p:nvPr/>
        </p:nvSpPr>
        <p:spPr bwMode="auto">
          <a:xfrm>
            <a:off x="4784725" y="4148138"/>
            <a:ext cx="1588" cy="0"/>
          </a:xfrm>
          <a:prstGeom prst="line">
            <a:avLst/>
          </a:prstGeom>
          <a:noFill/>
          <a:ln w="106363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3400" y="1573162"/>
            <a:ext cx="8070850" cy="45704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4572000" algn="l"/>
                <a:tab pos="4667250" algn="l"/>
              </a:tabLst>
              <a:defRPr/>
            </a:pPr>
            <a:endParaRPr lang="es-ES_tradnl" sz="1400" b="1" dirty="0">
              <a:solidFill>
                <a:srgbClr val="000099"/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572000" algn="l"/>
                <a:tab pos="4667250" algn="l"/>
              </a:tabLst>
              <a:defRPr/>
            </a:pPr>
            <a:endParaRPr lang="es-ES_tradnl" sz="1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2895600" y="3810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CC0000"/>
                </a:solidFill>
                <a:latin typeface="Garamond" pitchFamily="18" charset="0"/>
              </a:rPr>
              <a:t>	</a:t>
            </a:r>
          </a:p>
        </p:txBody>
      </p:sp>
      <p:sp>
        <p:nvSpPr>
          <p:cNvPr id="36871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543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>
              <a:latin typeface="Times New Roman" pitchFamily="18" charset="0"/>
            </a:endParaRP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>
            <a:off x="571500" y="1628775"/>
            <a:ext cx="7961313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s-ES" sz="2200">
                <a:solidFill>
                  <a:srgbClr val="000099"/>
                </a:solidFill>
                <a:cs typeface="Arial" charset="0"/>
              </a:rPr>
              <a:t>B. Declaración Censal de modificación de datos</a:t>
            </a:r>
          </a:p>
          <a:p>
            <a:pPr marL="714375" lvl="2" indent="-357188">
              <a:spcBef>
                <a:spcPts val="1200"/>
              </a:spcBef>
              <a:buFont typeface="Wingdings" pitchFamily="2" charset="2"/>
              <a:buAutoNum type="alphaLcParenR"/>
            </a:pPr>
            <a:r>
              <a:rPr lang="es-ES" sz="2000">
                <a:solidFill>
                  <a:srgbClr val="000099"/>
                </a:solidFill>
                <a:cs typeface="Arial" charset="0"/>
              </a:rPr>
              <a:t>En particular servirá para comunicar:</a:t>
            </a:r>
          </a:p>
          <a:p>
            <a:pPr marL="1081088" lvl="3" indent="-366713">
              <a:spcBef>
                <a:spcPts val="600"/>
              </a:spcBef>
              <a:buFont typeface="Wingdings" pitchFamily="2" charset="2"/>
              <a:buChar char="ü"/>
            </a:pPr>
            <a:r>
              <a:rPr lang="es-ES">
                <a:solidFill>
                  <a:srgbClr val="000099"/>
                </a:solidFill>
                <a:cs typeface="Arial" charset="0"/>
              </a:rPr>
              <a:t>Solicitud NIF definitivo, disponiendo de provisional</a:t>
            </a:r>
          </a:p>
          <a:p>
            <a:pPr marL="1081088" lvl="3" indent="-366713">
              <a:spcBef>
                <a:spcPts val="600"/>
              </a:spcBef>
              <a:buFont typeface="Wingdings" pitchFamily="2" charset="2"/>
              <a:buChar char="ü"/>
            </a:pPr>
            <a:r>
              <a:rPr lang="es-ES">
                <a:solidFill>
                  <a:srgbClr val="000099"/>
                </a:solidFill>
                <a:cs typeface="Arial" charset="0"/>
              </a:rPr>
              <a:t>Cambios de domicilio fiscal</a:t>
            </a:r>
          </a:p>
          <a:p>
            <a:pPr marL="1081088" lvl="3" indent="-366713">
              <a:spcBef>
                <a:spcPts val="600"/>
              </a:spcBef>
              <a:buFont typeface="Wingdings" pitchFamily="2" charset="2"/>
              <a:buChar char="ü"/>
            </a:pPr>
            <a:r>
              <a:rPr lang="es-ES">
                <a:solidFill>
                  <a:srgbClr val="000099"/>
                </a:solidFill>
                <a:cs typeface="Arial" charset="0"/>
              </a:rPr>
              <a:t>Solicitud de inclusión en el Registro de Operadores Intracomunitarios</a:t>
            </a:r>
          </a:p>
          <a:p>
            <a:pPr marL="1081088" lvl="3" indent="-366713">
              <a:spcBef>
                <a:spcPts val="600"/>
              </a:spcBef>
              <a:buFont typeface="Wingdings" pitchFamily="2" charset="2"/>
              <a:buChar char="ü"/>
            </a:pPr>
            <a:r>
              <a:rPr lang="es-ES">
                <a:solidFill>
                  <a:srgbClr val="000099"/>
                </a:solidFill>
                <a:cs typeface="Arial" charset="0"/>
              </a:rPr>
              <a:t>Cese de actividades sujetas al IVA, o de baja en ROI, cuando estas situaciones no determinen baja en censo de EPR</a:t>
            </a:r>
          </a:p>
          <a:p>
            <a:pPr marL="1081088" lvl="3" indent="-366713">
              <a:spcBef>
                <a:spcPts val="600"/>
              </a:spcBef>
              <a:buFont typeface="Wingdings" pitchFamily="2" charset="2"/>
              <a:buChar char="ü"/>
            </a:pPr>
            <a:r>
              <a:rPr lang="es-ES">
                <a:solidFill>
                  <a:srgbClr val="000099"/>
                </a:solidFill>
                <a:cs typeface="Arial" charset="0"/>
              </a:rPr>
              <a:t>Opciones, renuncias, revocaciones a renuncias que manifiesten criterio distinto al que venían aplicando</a:t>
            </a:r>
          </a:p>
          <a:p>
            <a:pPr marL="1081088" lvl="3" indent="-366713">
              <a:spcBef>
                <a:spcPts val="600"/>
              </a:spcBef>
              <a:buFont typeface="Wingdings" pitchFamily="2" charset="2"/>
              <a:buChar char="ü"/>
            </a:pPr>
            <a:r>
              <a:rPr lang="es-ES">
                <a:solidFill>
                  <a:srgbClr val="000099"/>
                </a:solidFill>
                <a:cs typeface="Arial" charset="0"/>
              </a:rPr>
              <a:t>Inicios de nueva actividad empresarial o profesional</a:t>
            </a:r>
          </a:p>
          <a:p>
            <a:pPr marL="1081088" lvl="3" indent="-366713">
              <a:spcBef>
                <a:spcPts val="600"/>
              </a:spcBef>
              <a:buFont typeface="Wingdings" pitchFamily="2" charset="2"/>
              <a:buChar char="ü"/>
            </a:pPr>
            <a:r>
              <a:rPr lang="es-ES">
                <a:solidFill>
                  <a:srgbClr val="000099"/>
                </a:solidFill>
                <a:cs typeface="Arial" charset="0"/>
              </a:rPr>
              <a:t>Solicitud de inscripción en el Registro de Exportadores</a:t>
            </a:r>
          </a:p>
          <a:p>
            <a:pPr marL="457200" indent="-457200">
              <a:buFont typeface="Wingdings" pitchFamily="2" charset="2"/>
              <a:buNone/>
            </a:pPr>
            <a:r>
              <a:rPr lang="es-ES" i="1">
                <a:solidFill>
                  <a:srgbClr val="000099"/>
                </a:solidFill>
                <a:cs typeface="Arial" charset="0"/>
              </a:rPr>
              <a:t>	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85852" y="571480"/>
            <a:ext cx="664373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Modelo 036: Modificación de datos censales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1133</Words>
  <Application>Microsoft Office PowerPoint</Application>
  <PresentationFormat>Presentación en pantalla (4:3)</PresentationFormat>
  <Paragraphs>189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5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Calibri</vt:lpstr>
      <vt:lpstr>Arial</vt:lpstr>
      <vt:lpstr>Times New Roman</vt:lpstr>
      <vt:lpstr>Arial Unicode MS</vt:lpstr>
      <vt:lpstr>Monotype Sorts</vt:lpstr>
      <vt:lpstr>Wingdings</vt:lpstr>
      <vt:lpstr>Garamond</vt:lpstr>
      <vt:lpstr>Tema de Office</vt:lpstr>
      <vt:lpstr>Diseño predeterminado</vt:lpstr>
      <vt:lpstr>Diseño predeterminado</vt:lpstr>
      <vt:lpstr>Diseño predeterminado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Miercoles 29 Agosto 2013</dc:title>
  <dc:creator>TETE</dc:creator>
  <cp:lastModifiedBy> </cp:lastModifiedBy>
  <cp:revision>17</cp:revision>
  <dcterms:created xsi:type="dcterms:W3CDTF">2013-08-14T11:47:32Z</dcterms:created>
  <dcterms:modified xsi:type="dcterms:W3CDTF">2013-10-29T09:49:12Z</dcterms:modified>
</cp:coreProperties>
</file>